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8" r:id="rId4"/>
    <p:sldId id="259" r:id="rId5"/>
    <p:sldId id="264" r:id="rId6"/>
    <p:sldId id="265" r:id="rId7"/>
    <p:sldId id="267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6669CF0-2D77-464F-B92F-7417A115419E}">
          <p14:sldIdLst>
            <p14:sldId id="256"/>
            <p14:sldId id="266"/>
            <p14:sldId id="258"/>
            <p14:sldId id="259"/>
            <p14:sldId id="264"/>
            <p14:sldId id="265"/>
            <p14:sldId id="267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ardo Salas" initials="BS" lastIdx="0" clrIdx="0">
    <p:extLst>
      <p:ext uri="{19B8F6BF-5375-455C-9EA6-DF929625EA0E}">
        <p15:presenceInfo xmlns:p15="http://schemas.microsoft.com/office/powerpoint/2012/main" userId="9cf421285c0fef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rth\Downloads\Ad%20group%20report.csv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rth\Downloads\User%20locations%20report%20(1)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1"/>
          <c:order val="1"/>
          <c:tx>
            <c:strRef>
              <c:f>Sheet1!$K$5</c:f>
              <c:strCache>
                <c:ptCount val="1"/>
                <c:pt idx="0">
                  <c:v>Impressions Jan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numRef>
              <c:f>Sheet1!$I$6:$I$36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Sheet1!$K$6:$K$36</c:f>
              <c:numCache>
                <c:formatCode>General</c:formatCode>
                <c:ptCount val="31"/>
                <c:pt idx="0">
                  <c:v>7345</c:v>
                </c:pt>
                <c:pt idx="1">
                  <c:v>9544</c:v>
                </c:pt>
                <c:pt idx="2">
                  <c:v>8341</c:v>
                </c:pt>
                <c:pt idx="3">
                  <c:v>6818</c:v>
                </c:pt>
                <c:pt idx="4">
                  <c:v>7315</c:v>
                </c:pt>
                <c:pt idx="5">
                  <c:v>5571</c:v>
                </c:pt>
                <c:pt idx="6">
                  <c:v>5498</c:v>
                </c:pt>
                <c:pt idx="7">
                  <c:v>7284</c:v>
                </c:pt>
                <c:pt idx="8">
                  <c:v>6727</c:v>
                </c:pt>
                <c:pt idx="9">
                  <c:v>6466</c:v>
                </c:pt>
                <c:pt idx="10">
                  <c:v>111</c:v>
                </c:pt>
                <c:pt idx="11">
                  <c:v>1752</c:v>
                </c:pt>
                <c:pt idx="12">
                  <c:v>5307</c:v>
                </c:pt>
                <c:pt idx="13">
                  <c:v>5092</c:v>
                </c:pt>
                <c:pt idx="14">
                  <c:v>7324</c:v>
                </c:pt>
                <c:pt idx="15">
                  <c:v>5484</c:v>
                </c:pt>
                <c:pt idx="16">
                  <c:v>3771</c:v>
                </c:pt>
                <c:pt idx="17">
                  <c:v>4392</c:v>
                </c:pt>
                <c:pt idx="18">
                  <c:v>2757</c:v>
                </c:pt>
                <c:pt idx="19">
                  <c:v>3486</c:v>
                </c:pt>
                <c:pt idx="20">
                  <c:v>3979</c:v>
                </c:pt>
                <c:pt idx="21">
                  <c:v>4538</c:v>
                </c:pt>
                <c:pt idx="22">
                  <c:v>4007</c:v>
                </c:pt>
                <c:pt idx="23">
                  <c:v>4573</c:v>
                </c:pt>
                <c:pt idx="24">
                  <c:v>3314</c:v>
                </c:pt>
                <c:pt idx="25">
                  <c:v>4287</c:v>
                </c:pt>
                <c:pt idx="26">
                  <c:v>3044</c:v>
                </c:pt>
                <c:pt idx="27">
                  <c:v>2745</c:v>
                </c:pt>
                <c:pt idx="28">
                  <c:v>5475</c:v>
                </c:pt>
                <c:pt idx="29">
                  <c:v>3629</c:v>
                </c:pt>
                <c:pt idx="30">
                  <c:v>4252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CA-455C-9FDF-A602402B3AEA}"/>
            </c:ext>
          </c:extLst>
        </c:ser>
        <c:ser>
          <c:idx val="3"/>
          <c:order val="3"/>
          <c:tx>
            <c:strRef>
              <c:f>Sheet1!$M$5</c:f>
              <c:strCache>
                <c:ptCount val="1"/>
                <c:pt idx="0">
                  <c:v>Impressions Feb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Sheet1!$I$6:$I$36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Sheet1!$M$6:$M$36</c:f>
              <c:numCache>
                <c:formatCode>General</c:formatCode>
                <c:ptCount val="31"/>
                <c:pt idx="0">
                  <c:v>3182</c:v>
                </c:pt>
                <c:pt idx="1">
                  <c:v>4197</c:v>
                </c:pt>
                <c:pt idx="2">
                  <c:v>2860</c:v>
                </c:pt>
                <c:pt idx="3">
                  <c:v>3271</c:v>
                </c:pt>
                <c:pt idx="4">
                  <c:v>3099</c:v>
                </c:pt>
                <c:pt idx="5">
                  <c:v>2990</c:v>
                </c:pt>
                <c:pt idx="6">
                  <c:v>3697</c:v>
                </c:pt>
                <c:pt idx="7">
                  <c:v>3816</c:v>
                </c:pt>
                <c:pt idx="8">
                  <c:v>3701</c:v>
                </c:pt>
                <c:pt idx="9">
                  <c:v>2585</c:v>
                </c:pt>
                <c:pt idx="10">
                  <c:v>2494</c:v>
                </c:pt>
                <c:pt idx="11">
                  <c:v>2517</c:v>
                </c:pt>
                <c:pt idx="12">
                  <c:v>3113</c:v>
                </c:pt>
                <c:pt idx="13">
                  <c:v>3857</c:v>
                </c:pt>
                <c:pt idx="14">
                  <c:v>2532</c:v>
                </c:pt>
                <c:pt idx="15">
                  <c:v>2366</c:v>
                </c:pt>
                <c:pt idx="16">
                  <c:v>2100</c:v>
                </c:pt>
                <c:pt idx="17">
                  <c:v>1972</c:v>
                </c:pt>
                <c:pt idx="18">
                  <c:v>2448</c:v>
                </c:pt>
                <c:pt idx="19">
                  <c:v>2341</c:v>
                </c:pt>
                <c:pt idx="20">
                  <c:v>2977</c:v>
                </c:pt>
                <c:pt idx="21">
                  <c:v>2130</c:v>
                </c:pt>
                <c:pt idx="22">
                  <c:v>1352</c:v>
                </c:pt>
                <c:pt idx="23">
                  <c:v>1198</c:v>
                </c:pt>
                <c:pt idx="24">
                  <c:v>1784</c:v>
                </c:pt>
                <c:pt idx="25">
                  <c:v>1488</c:v>
                </c:pt>
                <c:pt idx="26">
                  <c:v>1606</c:v>
                </c:pt>
                <c:pt idx="27">
                  <c:v>1456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CA-455C-9FDF-A602402B3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3455888"/>
        <c:axId val="1073960576"/>
      </c:areaChart>
      <c:barChart>
        <c:barDir val="col"/>
        <c:grouping val="clustered"/>
        <c:varyColors val="0"/>
        <c:ser>
          <c:idx val="0"/>
          <c:order val="0"/>
          <c:tx>
            <c:strRef>
              <c:f>Sheet1!$J$5</c:f>
              <c:strCache>
                <c:ptCount val="1"/>
                <c:pt idx="0">
                  <c:v>Clicks Jan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Sheet1!$I$6:$I$36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Sheet1!$J$6:$J$36</c:f>
              <c:numCache>
                <c:formatCode>General</c:formatCode>
                <c:ptCount val="31"/>
                <c:pt idx="0">
                  <c:v>12</c:v>
                </c:pt>
                <c:pt idx="1">
                  <c:v>17</c:v>
                </c:pt>
                <c:pt idx="2">
                  <c:v>12</c:v>
                </c:pt>
                <c:pt idx="3">
                  <c:v>12</c:v>
                </c:pt>
                <c:pt idx="4">
                  <c:v>15</c:v>
                </c:pt>
                <c:pt idx="5">
                  <c:v>15</c:v>
                </c:pt>
                <c:pt idx="6">
                  <c:v>18</c:v>
                </c:pt>
                <c:pt idx="7">
                  <c:v>22</c:v>
                </c:pt>
                <c:pt idx="8">
                  <c:v>12</c:v>
                </c:pt>
                <c:pt idx="9">
                  <c:v>8</c:v>
                </c:pt>
                <c:pt idx="10">
                  <c:v>0</c:v>
                </c:pt>
                <c:pt idx="11">
                  <c:v>13</c:v>
                </c:pt>
                <c:pt idx="12">
                  <c:v>19</c:v>
                </c:pt>
                <c:pt idx="13">
                  <c:v>24</c:v>
                </c:pt>
                <c:pt idx="14">
                  <c:v>26</c:v>
                </c:pt>
                <c:pt idx="15">
                  <c:v>13</c:v>
                </c:pt>
                <c:pt idx="16">
                  <c:v>30</c:v>
                </c:pt>
                <c:pt idx="17">
                  <c:v>24</c:v>
                </c:pt>
                <c:pt idx="18">
                  <c:v>26</c:v>
                </c:pt>
                <c:pt idx="19">
                  <c:v>24</c:v>
                </c:pt>
                <c:pt idx="20">
                  <c:v>27</c:v>
                </c:pt>
                <c:pt idx="21">
                  <c:v>30</c:v>
                </c:pt>
                <c:pt idx="22">
                  <c:v>30</c:v>
                </c:pt>
                <c:pt idx="23">
                  <c:v>31</c:v>
                </c:pt>
                <c:pt idx="24">
                  <c:v>26</c:v>
                </c:pt>
                <c:pt idx="25">
                  <c:v>31</c:v>
                </c:pt>
                <c:pt idx="26">
                  <c:v>28</c:v>
                </c:pt>
                <c:pt idx="27">
                  <c:v>29</c:v>
                </c:pt>
                <c:pt idx="28">
                  <c:v>33</c:v>
                </c:pt>
                <c:pt idx="29">
                  <c:v>27</c:v>
                </c:pt>
                <c:pt idx="3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CA-455C-9FDF-A602402B3AEA}"/>
            </c:ext>
          </c:extLst>
        </c:ser>
        <c:ser>
          <c:idx val="2"/>
          <c:order val="2"/>
          <c:tx>
            <c:strRef>
              <c:f>Sheet1!$L$5</c:f>
              <c:strCache>
                <c:ptCount val="1"/>
                <c:pt idx="0">
                  <c:v>Clicks Feb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Sheet1!$I$6:$I$36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Sheet1!$L$6:$L$36</c:f>
              <c:numCache>
                <c:formatCode>General</c:formatCode>
                <c:ptCount val="31"/>
                <c:pt idx="0">
                  <c:v>27</c:v>
                </c:pt>
                <c:pt idx="1">
                  <c:v>22</c:v>
                </c:pt>
                <c:pt idx="2">
                  <c:v>25</c:v>
                </c:pt>
                <c:pt idx="3">
                  <c:v>30</c:v>
                </c:pt>
                <c:pt idx="4">
                  <c:v>27</c:v>
                </c:pt>
                <c:pt idx="5">
                  <c:v>31</c:v>
                </c:pt>
                <c:pt idx="6">
                  <c:v>24</c:v>
                </c:pt>
                <c:pt idx="7">
                  <c:v>28</c:v>
                </c:pt>
                <c:pt idx="8">
                  <c:v>25</c:v>
                </c:pt>
                <c:pt idx="9">
                  <c:v>24</c:v>
                </c:pt>
                <c:pt idx="10">
                  <c:v>32</c:v>
                </c:pt>
                <c:pt idx="11">
                  <c:v>29</c:v>
                </c:pt>
                <c:pt idx="12">
                  <c:v>27</c:v>
                </c:pt>
                <c:pt idx="13">
                  <c:v>30</c:v>
                </c:pt>
                <c:pt idx="14">
                  <c:v>27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30</c:v>
                </c:pt>
                <c:pt idx="19">
                  <c:v>30</c:v>
                </c:pt>
                <c:pt idx="20">
                  <c:v>28</c:v>
                </c:pt>
                <c:pt idx="21">
                  <c:v>27</c:v>
                </c:pt>
                <c:pt idx="22">
                  <c:v>12</c:v>
                </c:pt>
                <c:pt idx="23">
                  <c:v>14</c:v>
                </c:pt>
                <c:pt idx="24">
                  <c:v>32</c:v>
                </c:pt>
                <c:pt idx="25">
                  <c:v>33</c:v>
                </c:pt>
                <c:pt idx="26">
                  <c:v>16</c:v>
                </c:pt>
                <c:pt idx="2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CA-455C-9FDF-A602402B3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3620464"/>
        <c:axId val="1077926240"/>
      </c:barChart>
      <c:catAx>
        <c:axId val="114362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7926240"/>
        <c:crosses val="autoZero"/>
        <c:auto val="1"/>
        <c:lblAlgn val="ctr"/>
        <c:lblOffset val="100"/>
        <c:noMultiLvlLbl val="0"/>
      </c:catAx>
      <c:valAx>
        <c:axId val="1077926240"/>
        <c:scaling>
          <c:orientation val="minMax"/>
          <c:max val="6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3620464"/>
        <c:crosses val="autoZero"/>
        <c:crossBetween val="between"/>
      </c:valAx>
      <c:valAx>
        <c:axId val="1073960576"/>
        <c:scaling>
          <c:orientation val="minMax"/>
          <c:max val="1000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3455888"/>
        <c:crosses val="max"/>
        <c:crossBetween val="between"/>
      </c:valAx>
      <c:catAx>
        <c:axId val="11434558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739605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Sheet1!$E$3</c:f>
              <c:strCache>
                <c:ptCount val="1"/>
                <c:pt idx="0">
                  <c:v>Clicks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2E-4E27-ACAC-59385A04C3C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2E-4E27-ACAC-59385A04C3C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F2E-4E27-ACAC-59385A04C3C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F2E-4E27-ACAC-59385A04C3C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F2E-4E27-ACAC-59385A04C3C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F2E-4E27-ACAC-59385A04C3C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F2E-4E27-ACAC-59385A04C3C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F2E-4E27-ACAC-59385A04C3C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F2E-4E27-ACAC-59385A04C3C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F2E-4E27-ACAC-59385A04C3C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F2E-4E27-ACAC-59385A04C3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Sheet1!$D$4:$D$14</c:f>
              <c:strCache>
                <c:ptCount val="11"/>
                <c:pt idx="0">
                  <c:v>Hawaii</c:v>
                </c:pt>
                <c:pt idx="1">
                  <c:v>California</c:v>
                </c:pt>
                <c:pt idx="2">
                  <c:v>Washington</c:v>
                </c:pt>
                <c:pt idx="3">
                  <c:v>Oregon</c:v>
                </c:pt>
                <c:pt idx="4">
                  <c:v>Texas</c:v>
                </c:pt>
                <c:pt idx="5">
                  <c:v>New York</c:v>
                </c:pt>
                <c:pt idx="6">
                  <c:v>Alaska</c:v>
                </c:pt>
                <c:pt idx="7">
                  <c:v>British Columbia</c:v>
                </c:pt>
                <c:pt idx="8">
                  <c:v>Arizona</c:v>
                </c:pt>
                <c:pt idx="9">
                  <c:v>Nevada</c:v>
                </c:pt>
                <c:pt idx="10">
                  <c:v>Others</c:v>
                </c:pt>
              </c:strCache>
            </c:strRef>
          </c:cat>
          <c:val>
            <c:numRef>
              <c:f>Sheet1!$E$4:$E$14</c:f>
              <c:numCache>
                <c:formatCode>General</c:formatCode>
                <c:ptCount val="11"/>
                <c:pt idx="0">
                  <c:v>228</c:v>
                </c:pt>
                <c:pt idx="1">
                  <c:v>179</c:v>
                </c:pt>
                <c:pt idx="2">
                  <c:v>58</c:v>
                </c:pt>
                <c:pt idx="3">
                  <c:v>22</c:v>
                </c:pt>
                <c:pt idx="4">
                  <c:v>21</c:v>
                </c:pt>
                <c:pt idx="5">
                  <c:v>19</c:v>
                </c:pt>
                <c:pt idx="6">
                  <c:v>19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  <c:pt idx="10">
                  <c:v>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5F2E-4E27-ACAC-59385A04C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1A5484-97F8-4722-9402-BAAAA244F5EC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0573BC-F481-4D96-8E8C-64317BDA6F96}">
      <dgm:prSet/>
      <dgm:spPr/>
      <dgm:t>
        <a:bodyPr/>
        <a:lstStyle/>
        <a:p>
          <a:r>
            <a:rPr lang="en-US" dirty="0"/>
            <a:t>CTR improved by 137% compared to January 2017.</a:t>
          </a:r>
        </a:p>
      </dgm:t>
    </dgm:pt>
    <dgm:pt modelId="{FA2E9F90-046E-4AD3-A006-3D986A1B2CDA}" type="parTrans" cxnId="{E2716CB7-23A6-42FC-8F9E-B00DC0712C70}">
      <dgm:prSet/>
      <dgm:spPr/>
      <dgm:t>
        <a:bodyPr/>
        <a:lstStyle/>
        <a:p>
          <a:endParaRPr lang="en-US"/>
        </a:p>
      </dgm:t>
    </dgm:pt>
    <dgm:pt modelId="{7890335B-5EA2-4B55-B994-09E86ADBB327}" type="sibTrans" cxnId="{E2716CB7-23A6-42FC-8F9E-B00DC0712C7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E905420B-6110-4BE9-A5B8-BD11700850A1}">
      <dgm:prSet/>
      <dgm:spPr/>
      <dgm:t>
        <a:bodyPr/>
        <a:lstStyle/>
        <a:p>
          <a:r>
            <a:rPr lang="en-US" dirty="0"/>
            <a:t>Improved campaign efficiency due to better keyword bidding, targeting, and aggressive keyword monitoring. Average daily impressions decreased but daily clicks increased by 24.6%.</a:t>
          </a:r>
        </a:p>
      </dgm:t>
    </dgm:pt>
    <dgm:pt modelId="{95D1C05C-B8ED-467D-9597-62A4BF162AC2}" type="parTrans" cxnId="{514555CF-E2FE-436B-96FA-8FD4A47F3013}">
      <dgm:prSet/>
      <dgm:spPr/>
      <dgm:t>
        <a:bodyPr/>
        <a:lstStyle/>
        <a:p>
          <a:endParaRPr lang="en-US"/>
        </a:p>
      </dgm:t>
    </dgm:pt>
    <dgm:pt modelId="{1A15C9A3-6095-41C3-8190-E2C895046093}" type="sibTrans" cxnId="{514555CF-E2FE-436B-96FA-8FD4A47F301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BA395366-E0D1-4805-B6FC-A356B74D23F6}">
      <dgm:prSet/>
      <dgm:spPr/>
      <dgm:t>
        <a:bodyPr/>
        <a:lstStyle/>
        <a:p>
          <a:r>
            <a:rPr lang="en-US" dirty="0"/>
            <a:t>Differentiating between luxury and other non real estate traffic continues to be the focus for optimization.</a:t>
          </a:r>
        </a:p>
      </dgm:t>
    </dgm:pt>
    <dgm:pt modelId="{27C6C60F-C321-4DA3-BAA5-3CE3412068C0}" type="parTrans" cxnId="{3581C157-199D-4C88-9480-A03A5454C36D}">
      <dgm:prSet/>
      <dgm:spPr/>
      <dgm:t>
        <a:bodyPr/>
        <a:lstStyle/>
        <a:p>
          <a:endParaRPr lang="en-US"/>
        </a:p>
      </dgm:t>
    </dgm:pt>
    <dgm:pt modelId="{8FC3453D-CC4B-472C-8116-50EE04E2C618}" type="sibTrans" cxnId="{3581C157-199D-4C88-9480-A03A5454C36D}">
      <dgm:prSet/>
      <dgm:spPr/>
      <dgm:t>
        <a:bodyPr/>
        <a:lstStyle/>
        <a:p>
          <a:r>
            <a:rPr lang="en-US" dirty="0"/>
            <a:t>3</a:t>
          </a:r>
        </a:p>
      </dgm:t>
    </dgm:pt>
    <dgm:pt modelId="{A78BA6F0-2E49-43B3-A346-72D4730A6DA7}" type="pres">
      <dgm:prSet presAssocID="{361A5484-97F8-4722-9402-BAAAA244F5EC}" presName="Name0" presStyleCnt="0">
        <dgm:presLayoutVars>
          <dgm:animLvl val="lvl"/>
          <dgm:resizeHandles val="exact"/>
        </dgm:presLayoutVars>
      </dgm:prSet>
      <dgm:spPr/>
    </dgm:pt>
    <dgm:pt modelId="{3C280A2F-D369-4A07-AE04-E9BBA798CA7E}" type="pres">
      <dgm:prSet presAssocID="{A80573BC-F481-4D96-8E8C-64317BDA6F96}" presName="compositeNode" presStyleCnt="0">
        <dgm:presLayoutVars>
          <dgm:bulletEnabled val="1"/>
        </dgm:presLayoutVars>
      </dgm:prSet>
      <dgm:spPr/>
    </dgm:pt>
    <dgm:pt modelId="{16DF1443-B000-463E-8BC7-B7FDB3949196}" type="pres">
      <dgm:prSet presAssocID="{A80573BC-F481-4D96-8E8C-64317BDA6F96}" presName="bgRect" presStyleLbl="bgAccFollowNode1" presStyleIdx="0" presStyleCnt="3"/>
      <dgm:spPr/>
    </dgm:pt>
    <dgm:pt modelId="{785052B7-4EB0-40ED-AF82-2B4C038DCEC2}" type="pres">
      <dgm:prSet presAssocID="{7890335B-5EA2-4B55-B994-09E86ADBB327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03928A0A-B476-4C98-B9DE-238A04AD55BA}" type="pres">
      <dgm:prSet presAssocID="{A80573BC-F481-4D96-8E8C-64317BDA6F96}" presName="bottomLine" presStyleLbl="alignNode1" presStyleIdx="1" presStyleCnt="6">
        <dgm:presLayoutVars/>
      </dgm:prSet>
      <dgm:spPr/>
    </dgm:pt>
    <dgm:pt modelId="{76045E95-B1B5-4D55-9688-5C3654CD6509}" type="pres">
      <dgm:prSet presAssocID="{A80573BC-F481-4D96-8E8C-64317BDA6F96}" presName="nodeText" presStyleLbl="bgAccFollowNode1" presStyleIdx="0" presStyleCnt="3">
        <dgm:presLayoutVars>
          <dgm:bulletEnabled val="1"/>
        </dgm:presLayoutVars>
      </dgm:prSet>
      <dgm:spPr/>
    </dgm:pt>
    <dgm:pt modelId="{E7D0A422-894B-4C56-9EB9-D01962DC4DEB}" type="pres">
      <dgm:prSet presAssocID="{7890335B-5EA2-4B55-B994-09E86ADBB327}" presName="sibTrans" presStyleCnt="0"/>
      <dgm:spPr/>
    </dgm:pt>
    <dgm:pt modelId="{6519A3B3-A848-4769-B995-192D4EB2BB44}" type="pres">
      <dgm:prSet presAssocID="{E905420B-6110-4BE9-A5B8-BD11700850A1}" presName="compositeNode" presStyleCnt="0">
        <dgm:presLayoutVars>
          <dgm:bulletEnabled val="1"/>
        </dgm:presLayoutVars>
      </dgm:prSet>
      <dgm:spPr/>
    </dgm:pt>
    <dgm:pt modelId="{2C668525-1EFA-4F5E-9E99-C21871E120A4}" type="pres">
      <dgm:prSet presAssocID="{E905420B-6110-4BE9-A5B8-BD11700850A1}" presName="bgRect" presStyleLbl="bgAccFollowNode1" presStyleIdx="1" presStyleCnt="3"/>
      <dgm:spPr/>
    </dgm:pt>
    <dgm:pt modelId="{EC2FB7FB-2662-4FD3-827B-F3A225B660E6}" type="pres">
      <dgm:prSet presAssocID="{1A15C9A3-6095-41C3-8190-E2C89504609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573B5FF1-DB06-4F4C-AF65-2F467176CC40}" type="pres">
      <dgm:prSet presAssocID="{E905420B-6110-4BE9-A5B8-BD11700850A1}" presName="bottomLine" presStyleLbl="alignNode1" presStyleIdx="3" presStyleCnt="6">
        <dgm:presLayoutVars/>
      </dgm:prSet>
      <dgm:spPr/>
    </dgm:pt>
    <dgm:pt modelId="{7663EFFE-3361-4246-B048-3199C6927909}" type="pres">
      <dgm:prSet presAssocID="{E905420B-6110-4BE9-A5B8-BD11700850A1}" presName="nodeText" presStyleLbl="bgAccFollowNode1" presStyleIdx="1" presStyleCnt="3">
        <dgm:presLayoutVars>
          <dgm:bulletEnabled val="1"/>
        </dgm:presLayoutVars>
      </dgm:prSet>
      <dgm:spPr/>
    </dgm:pt>
    <dgm:pt modelId="{B5EEA3B6-5F72-406D-BE63-792EAF23BF22}" type="pres">
      <dgm:prSet presAssocID="{1A15C9A3-6095-41C3-8190-E2C895046093}" presName="sibTrans" presStyleCnt="0"/>
      <dgm:spPr/>
    </dgm:pt>
    <dgm:pt modelId="{FEABCD19-621A-449E-B315-7C4663817C2D}" type="pres">
      <dgm:prSet presAssocID="{BA395366-E0D1-4805-B6FC-A356B74D23F6}" presName="compositeNode" presStyleCnt="0">
        <dgm:presLayoutVars>
          <dgm:bulletEnabled val="1"/>
        </dgm:presLayoutVars>
      </dgm:prSet>
      <dgm:spPr/>
    </dgm:pt>
    <dgm:pt modelId="{86EB78B1-E522-42A3-9423-5EC0A62E4A32}" type="pres">
      <dgm:prSet presAssocID="{BA395366-E0D1-4805-B6FC-A356B74D23F6}" presName="bgRect" presStyleLbl="bgAccFollowNode1" presStyleIdx="2" presStyleCnt="3"/>
      <dgm:spPr/>
    </dgm:pt>
    <dgm:pt modelId="{6837CEAF-3BE2-411C-B8CA-53E8E08022BC}" type="pres">
      <dgm:prSet presAssocID="{8FC3453D-CC4B-472C-8116-50EE04E2C618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DF8FBD2-E599-4638-9E47-1816E9360D30}" type="pres">
      <dgm:prSet presAssocID="{BA395366-E0D1-4805-B6FC-A356B74D23F6}" presName="bottomLine" presStyleLbl="alignNode1" presStyleIdx="5" presStyleCnt="6">
        <dgm:presLayoutVars/>
      </dgm:prSet>
      <dgm:spPr/>
    </dgm:pt>
    <dgm:pt modelId="{01902B61-FDDF-42D3-BAC8-DE36E16C9BD5}" type="pres">
      <dgm:prSet presAssocID="{BA395366-E0D1-4805-B6FC-A356B74D23F6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ADA9370E-D4F6-4588-AB82-99247B71E158}" type="presOf" srcId="{A80573BC-F481-4D96-8E8C-64317BDA6F96}" destId="{76045E95-B1B5-4D55-9688-5C3654CD6509}" srcOrd="1" destOrd="0" presId="urn:microsoft.com/office/officeart/2016/7/layout/BasicLinearProcessNumbered"/>
    <dgm:cxn modelId="{7177BA41-5643-4A88-AC1B-E396E705AECC}" type="presOf" srcId="{E905420B-6110-4BE9-A5B8-BD11700850A1}" destId="{7663EFFE-3361-4246-B048-3199C6927909}" srcOrd="1" destOrd="0" presId="urn:microsoft.com/office/officeart/2016/7/layout/BasicLinearProcessNumbered"/>
    <dgm:cxn modelId="{3FA84562-520E-49A6-A92A-5D9F7692B00C}" type="presOf" srcId="{361A5484-97F8-4722-9402-BAAAA244F5EC}" destId="{A78BA6F0-2E49-43B3-A346-72D4730A6DA7}" srcOrd="0" destOrd="0" presId="urn:microsoft.com/office/officeart/2016/7/layout/BasicLinearProcessNumbered"/>
    <dgm:cxn modelId="{C41A9A4F-F467-4A1C-A37B-7C9F029DBEE5}" type="presOf" srcId="{7890335B-5EA2-4B55-B994-09E86ADBB327}" destId="{785052B7-4EB0-40ED-AF82-2B4C038DCEC2}" srcOrd="0" destOrd="0" presId="urn:microsoft.com/office/officeart/2016/7/layout/BasicLinearProcessNumbered"/>
    <dgm:cxn modelId="{CC89BA70-94AA-492F-9723-E30F5C3D5E5C}" type="presOf" srcId="{BA395366-E0D1-4805-B6FC-A356B74D23F6}" destId="{01902B61-FDDF-42D3-BAC8-DE36E16C9BD5}" srcOrd="1" destOrd="0" presId="urn:microsoft.com/office/officeart/2016/7/layout/BasicLinearProcessNumbered"/>
    <dgm:cxn modelId="{3581C157-199D-4C88-9480-A03A5454C36D}" srcId="{361A5484-97F8-4722-9402-BAAAA244F5EC}" destId="{BA395366-E0D1-4805-B6FC-A356B74D23F6}" srcOrd="2" destOrd="0" parTransId="{27C6C60F-C321-4DA3-BAA5-3CE3412068C0}" sibTransId="{8FC3453D-CC4B-472C-8116-50EE04E2C618}"/>
    <dgm:cxn modelId="{687CFF7F-82FF-4BF6-9788-83A86088D45C}" type="presOf" srcId="{BA395366-E0D1-4805-B6FC-A356B74D23F6}" destId="{86EB78B1-E522-42A3-9423-5EC0A62E4A32}" srcOrd="0" destOrd="0" presId="urn:microsoft.com/office/officeart/2016/7/layout/BasicLinearProcessNumbered"/>
    <dgm:cxn modelId="{4FF9BD88-9FDD-46C2-80EC-42C08906D470}" type="presOf" srcId="{E905420B-6110-4BE9-A5B8-BD11700850A1}" destId="{2C668525-1EFA-4F5E-9E99-C21871E120A4}" srcOrd="0" destOrd="0" presId="urn:microsoft.com/office/officeart/2016/7/layout/BasicLinearProcessNumbered"/>
    <dgm:cxn modelId="{88F8749C-5265-4ADB-98B1-BF74DF81640C}" type="presOf" srcId="{1A15C9A3-6095-41C3-8190-E2C895046093}" destId="{EC2FB7FB-2662-4FD3-827B-F3A225B660E6}" srcOrd="0" destOrd="0" presId="urn:microsoft.com/office/officeart/2016/7/layout/BasicLinearProcessNumbered"/>
    <dgm:cxn modelId="{E2716CB7-23A6-42FC-8F9E-B00DC0712C70}" srcId="{361A5484-97F8-4722-9402-BAAAA244F5EC}" destId="{A80573BC-F481-4D96-8E8C-64317BDA6F96}" srcOrd="0" destOrd="0" parTransId="{FA2E9F90-046E-4AD3-A006-3D986A1B2CDA}" sibTransId="{7890335B-5EA2-4B55-B994-09E86ADBB327}"/>
    <dgm:cxn modelId="{698F99BF-0248-4F4D-84EF-EEA28A3714DA}" type="presOf" srcId="{A80573BC-F481-4D96-8E8C-64317BDA6F96}" destId="{16DF1443-B000-463E-8BC7-B7FDB3949196}" srcOrd="0" destOrd="0" presId="urn:microsoft.com/office/officeart/2016/7/layout/BasicLinearProcessNumbered"/>
    <dgm:cxn modelId="{514555CF-E2FE-436B-96FA-8FD4A47F3013}" srcId="{361A5484-97F8-4722-9402-BAAAA244F5EC}" destId="{E905420B-6110-4BE9-A5B8-BD11700850A1}" srcOrd="1" destOrd="0" parTransId="{95D1C05C-B8ED-467D-9597-62A4BF162AC2}" sibTransId="{1A15C9A3-6095-41C3-8190-E2C895046093}"/>
    <dgm:cxn modelId="{2E9DADDD-03E9-426A-9F24-AC9D675A8310}" type="presOf" srcId="{8FC3453D-CC4B-472C-8116-50EE04E2C618}" destId="{6837CEAF-3BE2-411C-B8CA-53E8E08022BC}" srcOrd="0" destOrd="0" presId="urn:microsoft.com/office/officeart/2016/7/layout/BasicLinearProcessNumbered"/>
    <dgm:cxn modelId="{399A5705-C46D-4DEE-A707-A69DC760DBD2}" type="presParOf" srcId="{A78BA6F0-2E49-43B3-A346-72D4730A6DA7}" destId="{3C280A2F-D369-4A07-AE04-E9BBA798CA7E}" srcOrd="0" destOrd="0" presId="urn:microsoft.com/office/officeart/2016/7/layout/BasicLinearProcessNumbered"/>
    <dgm:cxn modelId="{FDB61BD4-C13B-43F8-80EA-0D0B8CDFA678}" type="presParOf" srcId="{3C280A2F-D369-4A07-AE04-E9BBA798CA7E}" destId="{16DF1443-B000-463E-8BC7-B7FDB3949196}" srcOrd="0" destOrd="0" presId="urn:microsoft.com/office/officeart/2016/7/layout/BasicLinearProcessNumbered"/>
    <dgm:cxn modelId="{482C89F6-08F3-40B4-9A28-849D00FB3B33}" type="presParOf" srcId="{3C280A2F-D369-4A07-AE04-E9BBA798CA7E}" destId="{785052B7-4EB0-40ED-AF82-2B4C038DCEC2}" srcOrd="1" destOrd="0" presId="urn:microsoft.com/office/officeart/2016/7/layout/BasicLinearProcessNumbered"/>
    <dgm:cxn modelId="{F29FCD77-0E99-431F-8636-E624519E186E}" type="presParOf" srcId="{3C280A2F-D369-4A07-AE04-E9BBA798CA7E}" destId="{03928A0A-B476-4C98-B9DE-238A04AD55BA}" srcOrd="2" destOrd="0" presId="urn:microsoft.com/office/officeart/2016/7/layout/BasicLinearProcessNumbered"/>
    <dgm:cxn modelId="{F95268A6-FCBA-48C1-B8C9-07BBD2114D0B}" type="presParOf" srcId="{3C280A2F-D369-4A07-AE04-E9BBA798CA7E}" destId="{76045E95-B1B5-4D55-9688-5C3654CD6509}" srcOrd="3" destOrd="0" presId="urn:microsoft.com/office/officeart/2016/7/layout/BasicLinearProcessNumbered"/>
    <dgm:cxn modelId="{25511939-54D9-406A-8666-2998C8F85FAF}" type="presParOf" srcId="{A78BA6F0-2E49-43B3-A346-72D4730A6DA7}" destId="{E7D0A422-894B-4C56-9EB9-D01962DC4DEB}" srcOrd="1" destOrd="0" presId="urn:microsoft.com/office/officeart/2016/7/layout/BasicLinearProcessNumbered"/>
    <dgm:cxn modelId="{8CAE8636-BA82-4F6A-B13B-F4486176A75B}" type="presParOf" srcId="{A78BA6F0-2E49-43B3-A346-72D4730A6DA7}" destId="{6519A3B3-A848-4769-B995-192D4EB2BB44}" srcOrd="2" destOrd="0" presId="urn:microsoft.com/office/officeart/2016/7/layout/BasicLinearProcessNumbered"/>
    <dgm:cxn modelId="{938A02D1-2BAE-4789-BA7D-E34C8D023AF6}" type="presParOf" srcId="{6519A3B3-A848-4769-B995-192D4EB2BB44}" destId="{2C668525-1EFA-4F5E-9E99-C21871E120A4}" srcOrd="0" destOrd="0" presId="urn:microsoft.com/office/officeart/2016/7/layout/BasicLinearProcessNumbered"/>
    <dgm:cxn modelId="{A34B9B08-BD4D-4490-8971-191F2584EE41}" type="presParOf" srcId="{6519A3B3-A848-4769-B995-192D4EB2BB44}" destId="{EC2FB7FB-2662-4FD3-827B-F3A225B660E6}" srcOrd="1" destOrd="0" presId="urn:microsoft.com/office/officeart/2016/7/layout/BasicLinearProcessNumbered"/>
    <dgm:cxn modelId="{C94937A9-B18B-4C7E-BCED-7DA5998AEAA4}" type="presParOf" srcId="{6519A3B3-A848-4769-B995-192D4EB2BB44}" destId="{573B5FF1-DB06-4F4C-AF65-2F467176CC40}" srcOrd="2" destOrd="0" presId="urn:microsoft.com/office/officeart/2016/7/layout/BasicLinearProcessNumbered"/>
    <dgm:cxn modelId="{233BF78C-DA54-4A7E-A87F-92153CCB9356}" type="presParOf" srcId="{6519A3B3-A848-4769-B995-192D4EB2BB44}" destId="{7663EFFE-3361-4246-B048-3199C6927909}" srcOrd="3" destOrd="0" presId="urn:microsoft.com/office/officeart/2016/7/layout/BasicLinearProcessNumbered"/>
    <dgm:cxn modelId="{651282B6-7D1C-434E-A4A5-A40CBA6FAD2B}" type="presParOf" srcId="{A78BA6F0-2E49-43B3-A346-72D4730A6DA7}" destId="{B5EEA3B6-5F72-406D-BE63-792EAF23BF22}" srcOrd="3" destOrd="0" presId="urn:microsoft.com/office/officeart/2016/7/layout/BasicLinearProcessNumbered"/>
    <dgm:cxn modelId="{77BDB407-42EA-42E7-9C29-6AA55D8724AC}" type="presParOf" srcId="{A78BA6F0-2E49-43B3-A346-72D4730A6DA7}" destId="{FEABCD19-621A-449E-B315-7C4663817C2D}" srcOrd="4" destOrd="0" presId="urn:microsoft.com/office/officeart/2016/7/layout/BasicLinearProcessNumbered"/>
    <dgm:cxn modelId="{764854A8-4FE2-45D4-9499-2CD806617B8A}" type="presParOf" srcId="{FEABCD19-621A-449E-B315-7C4663817C2D}" destId="{86EB78B1-E522-42A3-9423-5EC0A62E4A32}" srcOrd="0" destOrd="0" presId="urn:microsoft.com/office/officeart/2016/7/layout/BasicLinearProcessNumbered"/>
    <dgm:cxn modelId="{3A944389-0E67-41B2-8111-BF02E8AE3076}" type="presParOf" srcId="{FEABCD19-621A-449E-B315-7C4663817C2D}" destId="{6837CEAF-3BE2-411C-B8CA-53E8E08022BC}" srcOrd="1" destOrd="0" presId="urn:microsoft.com/office/officeart/2016/7/layout/BasicLinearProcessNumbered"/>
    <dgm:cxn modelId="{89231999-94D5-4EC0-99C5-246AF0754C10}" type="presParOf" srcId="{FEABCD19-621A-449E-B315-7C4663817C2D}" destId="{0DF8FBD2-E599-4638-9E47-1816E9360D30}" srcOrd="2" destOrd="0" presId="urn:microsoft.com/office/officeart/2016/7/layout/BasicLinearProcessNumbered"/>
    <dgm:cxn modelId="{AA28B076-BCF0-4728-9178-EB7A078849EB}" type="presParOf" srcId="{FEABCD19-621A-449E-B315-7C4663817C2D}" destId="{01902B61-FDDF-42D3-BAC8-DE36E16C9BD5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5618DE-3F24-4C87-9D87-52D7568A763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438133-312E-4C10-AD7E-29FF6EF32605}">
      <dgm:prSet/>
      <dgm:spPr/>
      <dgm:t>
        <a:bodyPr/>
        <a:lstStyle/>
        <a:p>
          <a:r>
            <a:rPr lang="en-US" dirty="0"/>
            <a:t>Top keywords composition changed towards general, but low traffic, keywords</a:t>
          </a:r>
        </a:p>
      </dgm:t>
    </dgm:pt>
    <dgm:pt modelId="{2079E138-C16E-4A58-AF03-BD0E8742C1FB}" type="parTrans" cxnId="{96DD769B-E55F-4423-8632-1D2E28AD85F0}">
      <dgm:prSet/>
      <dgm:spPr/>
      <dgm:t>
        <a:bodyPr/>
        <a:lstStyle/>
        <a:p>
          <a:endParaRPr lang="en-US"/>
        </a:p>
      </dgm:t>
    </dgm:pt>
    <dgm:pt modelId="{E1440073-BD60-4622-A379-998CBD122990}" type="sibTrans" cxnId="{96DD769B-E55F-4423-8632-1D2E28AD85F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61835A73-FC83-4E5D-AC93-F87144A7BB55}">
      <dgm:prSet/>
      <dgm:spPr/>
      <dgm:t>
        <a:bodyPr/>
        <a:lstStyle/>
        <a:p>
          <a:r>
            <a:rPr lang="en-US" dirty="0"/>
            <a:t>Generic keywords still account for bulk of interaction but CTR% is healthy at &gt;3%</a:t>
          </a:r>
        </a:p>
      </dgm:t>
    </dgm:pt>
    <dgm:pt modelId="{52AF76C3-1B22-46A6-AAD9-A0E3F2392B75}" type="parTrans" cxnId="{98E7ED95-CD8D-436E-B012-761CBB49A04B}">
      <dgm:prSet/>
      <dgm:spPr/>
      <dgm:t>
        <a:bodyPr/>
        <a:lstStyle/>
        <a:p>
          <a:endParaRPr lang="en-US"/>
        </a:p>
      </dgm:t>
    </dgm:pt>
    <dgm:pt modelId="{343D5979-1ED2-43FC-992F-8213D90E1B43}" type="sibTrans" cxnId="{98E7ED95-CD8D-436E-B012-761CBB49A04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9406A870-43F9-4BB7-A6CD-ADDEE0F095F3}">
      <dgm:prSet/>
      <dgm:spPr/>
      <dgm:t>
        <a:bodyPr/>
        <a:lstStyle/>
        <a:p>
          <a:r>
            <a:rPr lang="en-US" dirty="0"/>
            <a:t>Competition for branded keywords has increased cost</a:t>
          </a:r>
        </a:p>
      </dgm:t>
    </dgm:pt>
    <dgm:pt modelId="{5D44B8BE-7A8C-4338-933F-8B4982242792}" type="parTrans" cxnId="{3B990766-834F-4355-9FE1-3112C075967E}">
      <dgm:prSet/>
      <dgm:spPr/>
      <dgm:t>
        <a:bodyPr/>
        <a:lstStyle/>
        <a:p>
          <a:endParaRPr lang="en-US"/>
        </a:p>
      </dgm:t>
    </dgm:pt>
    <dgm:pt modelId="{9EC19013-E30A-41D8-9A74-2A8680770A78}" type="sibTrans" cxnId="{3B990766-834F-4355-9FE1-3112C075967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FBCCBB5-A70D-4608-A52C-D07EEB612054}" type="pres">
      <dgm:prSet presAssocID="{165618DE-3F24-4C87-9D87-52D7568A7630}" presName="Name0" presStyleCnt="0">
        <dgm:presLayoutVars>
          <dgm:animLvl val="lvl"/>
          <dgm:resizeHandles val="exact"/>
        </dgm:presLayoutVars>
      </dgm:prSet>
      <dgm:spPr/>
    </dgm:pt>
    <dgm:pt modelId="{366C70A7-C23E-4596-96E9-86C14B22DC18}" type="pres">
      <dgm:prSet presAssocID="{79438133-312E-4C10-AD7E-29FF6EF32605}" presName="compositeNode" presStyleCnt="0">
        <dgm:presLayoutVars>
          <dgm:bulletEnabled val="1"/>
        </dgm:presLayoutVars>
      </dgm:prSet>
      <dgm:spPr/>
    </dgm:pt>
    <dgm:pt modelId="{1ADCA53A-90EC-4E77-B29D-D4AD611CD9BD}" type="pres">
      <dgm:prSet presAssocID="{79438133-312E-4C10-AD7E-29FF6EF32605}" presName="bgRect" presStyleLbl="bgAccFollowNode1" presStyleIdx="0" presStyleCnt="3"/>
      <dgm:spPr/>
    </dgm:pt>
    <dgm:pt modelId="{C8B09EF9-3DCB-43A6-B153-5315C38B48A5}" type="pres">
      <dgm:prSet presAssocID="{E1440073-BD60-4622-A379-998CBD122990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6203184-A3F5-4A90-B63B-E646DFDB3CFB}" type="pres">
      <dgm:prSet presAssocID="{79438133-312E-4C10-AD7E-29FF6EF32605}" presName="bottomLine" presStyleLbl="alignNode1" presStyleIdx="1" presStyleCnt="6">
        <dgm:presLayoutVars/>
      </dgm:prSet>
      <dgm:spPr/>
    </dgm:pt>
    <dgm:pt modelId="{57CAF45C-5288-41BD-A7A1-8050B46DA891}" type="pres">
      <dgm:prSet presAssocID="{79438133-312E-4C10-AD7E-29FF6EF32605}" presName="nodeText" presStyleLbl="bgAccFollowNode1" presStyleIdx="0" presStyleCnt="3">
        <dgm:presLayoutVars>
          <dgm:bulletEnabled val="1"/>
        </dgm:presLayoutVars>
      </dgm:prSet>
      <dgm:spPr/>
    </dgm:pt>
    <dgm:pt modelId="{89773F35-77ED-43FC-9A87-1C979FEF472B}" type="pres">
      <dgm:prSet presAssocID="{E1440073-BD60-4622-A379-998CBD122990}" presName="sibTrans" presStyleCnt="0"/>
      <dgm:spPr/>
    </dgm:pt>
    <dgm:pt modelId="{D70E73E7-D224-42E0-959B-9818411C1B4E}" type="pres">
      <dgm:prSet presAssocID="{61835A73-FC83-4E5D-AC93-F87144A7BB55}" presName="compositeNode" presStyleCnt="0">
        <dgm:presLayoutVars>
          <dgm:bulletEnabled val="1"/>
        </dgm:presLayoutVars>
      </dgm:prSet>
      <dgm:spPr/>
    </dgm:pt>
    <dgm:pt modelId="{933F50D5-A2BC-4CB2-B522-02FAFA62F528}" type="pres">
      <dgm:prSet presAssocID="{61835A73-FC83-4E5D-AC93-F87144A7BB55}" presName="bgRect" presStyleLbl="bgAccFollowNode1" presStyleIdx="1" presStyleCnt="3"/>
      <dgm:spPr/>
    </dgm:pt>
    <dgm:pt modelId="{2C6B8F13-6619-428C-BD41-30FF61D58B15}" type="pres">
      <dgm:prSet presAssocID="{343D5979-1ED2-43FC-992F-8213D90E1B4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548E2207-7635-4A1D-A757-1FD4B2C43CA4}" type="pres">
      <dgm:prSet presAssocID="{61835A73-FC83-4E5D-AC93-F87144A7BB55}" presName="bottomLine" presStyleLbl="alignNode1" presStyleIdx="3" presStyleCnt="6">
        <dgm:presLayoutVars/>
      </dgm:prSet>
      <dgm:spPr/>
    </dgm:pt>
    <dgm:pt modelId="{58875D91-334F-4697-B565-544DD77DF194}" type="pres">
      <dgm:prSet presAssocID="{61835A73-FC83-4E5D-AC93-F87144A7BB55}" presName="nodeText" presStyleLbl="bgAccFollowNode1" presStyleIdx="1" presStyleCnt="3">
        <dgm:presLayoutVars>
          <dgm:bulletEnabled val="1"/>
        </dgm:presLayoutVars>
      </dgm:prSet>
      <dgm:spPr/>
    </dgm:pt>
    <dgm:pt modelId="{31DDDC8A-DDA4-4C3C-BB40-B3215C3C2880}" type="pres">
      <dgm:prSet presAssocID="{343D5979-1ED2-43FC-992F-8213D90E1B43}" presName="sibTrans" presStyleCnt="0"/>
      <dgm:spPr/>
    </dgm:pt>
    <dgm:pt modelId="{8BACFDFD-8CC3-4BF1-90D3-C65F20710C29}" type="pres">
      <dgm:prSet presAssocID="{9406A870-43F9-4BB7-A6CD-ADDEE0F095F3}" presName="compositeNode" presStyleCnt="0">
        <dgm:presLayoutVars>
          <dgm:bulletEnabled val="1"/>
        </dgm:presLayoutVars>
      </dgm:prSet>
      <dgm:spPr/>
    </dgm:pt>
    <dgm:pt modelId="{D84E9DF3-23AB-46A5-9899-39806597B891}" type="pres">
      <dgm:prSet presAssocID="{9406A870-43F9-4BB7-A6CD-ADDEE0F095F3}" presName="bgRect" presStyleLbl="bgAccFollowNode1" presStyleIdx="2" presStyleCnt="3"/>
      <dgm:spPr/>
    </dgm:pt>
    <dgm:pt modelId="{A82CCA71-A693-4D33-B991-D7149DF52D75}" type="pres">
      <dgm:prSet presAssocID="{9EC19013-E30A-41D8-9A74-2A8680770A78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5CC61CC2-D77A-4589-834E-B6A622C4D457}" type="pres">
      <dgm:prSet presAssocID="{9406A870-43F9-4BB7-A6CD-ADDEE0F095F3}" presName="bottomLine" presStyleLbl="alignNode1" presStyleIdx="5" presStyleCnt="6">
        <dgm:presLayoutVars/>
      </dgm:prSet>
      <dgm:spPr/>
    </dgm:pt>
    <dgm:pt modelId="{239AACF5-BDC7-439B-B93F-284462C6AE43}" type="pres">
      <dgm:prSet presAssocID="{9406A870-43F9-4BB7-A6CD-ADDEE0F095F3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CBED0004-310A-46BA-8A39-060E27918646}" type="presOf" srcId="{9406A870-43F9-4BB7-A6CD-ADDEE0F095F3}" destId="{239AACF5-BDC7-439B-B93F-284462C6AE43}" srcOrd="1" destOrd="0" presId="urn:microsoft.com/office/officeart/2016/7/layout/BasicLinearProcessNumbered"/>
    <dgm:cxn modelId="{DC494A0F-F975-42B0-B2CD-05EF050D0C00}" type="presOf" srcId="{79438133-312E-4C10-AD7E-29FF6EF32605}" destId="{1ADCA53A-90EC-4E77-B29D-D4AD611CD9BD}" srcOrd="0" destOrd="0" presId="urn:microsoft.com/office/officeart/2016/7/layout/BasicLinearProcessNumbered"/>
    <dgm:cxn modelId="{9CE8A120-F38B-4253-BC30-A3829D3AB125}" type="presOf" srcId="{E1440073-BD60-4622-A379-998CBD122990}" destId="{C8B09EF9-3DCB-43A6-B153-5315C38B48A5}" srcOrd="0" destOrd="0" presId="urn:microsoft.com/office/officeart/2016/7/layout/BasicLinearProcessNumbered"/>
    <dgm:cxn modelId="{4A267424-504A-4969-8959-CCED397BF7C6}" type="presOf" srcId="{9406A870-43F9-4BB7-A6CD-ADDEE0F095F3}" destId="{D84E9DF3-23AB-46A5-9899-39806597B891}" srcOrd="0" destOrd="0" presId="urn:microsoft.com/office/officeart/2016/7/layout/BasicLinearProcessNumbered"/>
    <dgm:cxn modelId="{01B19931-BED6-4CC1-BB7C-EB8A4AEF198F}" type="presOf" srcId="{9EC19013-E30A-41D8-9A74-2A8680770A78}" destId="{A82CCA71-A693-4D33-B991-D7149DF52D75}" srcOrd="0" destOrd="0" presId="urn:microsoft.com/office/officeart/2016/7/layout/BasicLinearProcessNumbered"/>
    <dgm:cxn modelId="{EE34A736-B8AF-4315-A427-F2A1FB0ECE77}" type="presOf" srcId="{61835A73-FC83-4E5D-AC93-F87144A7BB55}" destId="{58875D91-334F-4697-B565-544DD77DF194}" srcOrd="1" destOrd="0" presId="urn:microsoft.com/office/officeart/2016/7/layout/BasicLinearProcessNumbered"/>
    <dgm:cxn modelId="{671B5465-44D0-4C28-AA27-57038039AA44}" type="presOf" srcId="{61835A73-FC83-4E5D-AC93-F87144A7BB55}" destId="{933F50D5-A2BC-4CB2-B522-02FAFA62F528}" srcOrd="0" destOrd="0" presId="urn:microsoft.com/office/officeart/2016/7/layout/BasicLinearProcessNumbered"/>
    <dgm:cxn modelId="{3B990766-834F-4355-9FE1-3112C075967E}" srcId="{165618DE-3F24-4C87-9D87-52D7568A7630}" destId="{9406A870-43F9-4BB7-A6CD-ADDEE0F095F3}" srcOrd="2" destOrd="0" parTransId="{5D44B8BE-7A8C-4338-933F-8B4982242792}" sibTransId="{9EC19013-E30A-41D8-9A74-2A8680770A78}"/>
    <dgm:cxn modelId="{17395173-355D-49DE-BEF5-C7321515B4ED}" type="presOf" srcId="{79438133-312E-4C10-AD7E-29FF6EF32605}" destId="{57CAF45C-5288-41BD-A7A1-8050B46DA891}" srcOrd="1" destOrd="0" presId="urn:microsoft.com/office/officeart/2016/7/layout/BasicLinearProcessNumbered"/>
    <dgm:cxn modelId="{98E7ED95-CD8D-436E-B012-761CBB49A04B}" srcId="{165618DE-3F24-4C87-9D87-52D7568A7630}" destId="{61835A73-FC83-4E5D-AC93-F87144A7BB55}" srcOrd="1" destOrd="0" parTransId="{52AF76C3-1B22-46A6-AAD9-A0E3F2392B75}" sibTransId="{343D5979-1ED2-43FC-992F-8213D90E1B43}"/>
    <dgm:cxn modelId="{96DD769B-E55F-4423-8632-1D2E28AD85F0}" srcId="{165618DE-3F24-4C87-9D87-52D7568A7630}" destId="{79438133-312E-4C10-AD7E-29FF6EF32605}" srcOrd="0" destOrd="0" parTransId="{2079E138-C16E-4A58-AF03-BD0E8742C1FB}" sibTransId="{E1440073-BD60-4622-A379-998CBD122990}"/>
    <dgm:cxn modelId="{2CFF19A2-AA12-455B-A64C-C20E0B02690E}" type="presOf" srcId="{165618DE-3F24-4C87-9D87-52D7568A7630}" destId="{0FBCCBB5-A70D-4608-A52C-D07EEB612054}" srcOrd="0" destOrd="0" presId="urn:microsoft.com/office/officeart/2016/7/layout/BasicLinearProcessNumbered"/>
    <dgm:cxn modelId="{E03081E8-2936-4089-B5CB-7716F11CC0A6}" type="presOf" srcId="{343D5979-1ED2-43FC-992F-8213D90E1B43}" destId="{2C6B8F13-6619-428C-BD41-30FF61D58B15}" srcOrd="0" destOrd="0" presId="urn:microsoft.com/office/officeart/2016/7/layout/BasicLinearProcessNumbered"/>
    <dgm:cxn modelId="{CA8E887F-28FD-482F-8F30-384CC963F8F2}" type="presParOf" srcId="{0FBCCBB5-A70D-4608-A52C-D07EEB612054}" destId="{366C70A7-C23E-4596-96E9-86C14B22DC18}" srcOrd="0" destOrd="0" presId="urn:microsoft.com/office/officeart/2016/7/layout/BasicLinearProcessNumbered"/>
    <dgm:cxn modelId="{594018F5-A521-4402-A30A-857B6A0EDEC0}" type="presParOf" srcId="{366C70A7-C23E-4596-96E9-86C14B22DC18}" destId="{1ADCA53A-90EC-4E77-B29D-D4AD611CD9BD}" srcOrd="0" destOrd="0" presId="urn:microsoft.com/office/officeart/2016/7/layout/BasicLinearProcessNumbered"/>
    <dgm:cxn modelId="{E83907BE-81F1-455E-BCE0-383853D834C0}" type="presParOf" srcId="{366C70A7-C23E-4596-96E9-86C14B22DC18}" destId="{C8B09EF9-3DCB-43A6-B153-5315C38B48A5}" srcOrd="1" destOrd="0" presId="urn:microsoft.com/office/officeart/2016/7/layout/BasicLinearProcessNumbered"/>
    <dgm:cxn modelId="{AEFAC4B3-D1F7-417B-857F-34C22EC6D447}" type="presParOf" srcId="{366C70A7-C23E-4596-96E9-86C14B22DC18}" destId="{76203184-A3F5-4A90-B63B-E646DFDB3CFB}" srcOrd="2" destOrd="0" presId="urn:microsoft.com/office/officeart/2016/7/layout/BasicLinearProcessNumbered"/>
    <dgm:cxn modelId="{6CC422AA-FEF9-43C9-B194-3F0DA3FEB242}" type="presParOf" srcId="{366C70A7-C23E-4596-96E9-86C14B22DC18}" destId="{57CAF45C-5288-41BD-A7A1-8050B46DA891}" srcOrd="3" destOrd="0" presId="urn:microsoft.com/office/officeart/2016/7/layout/BasicLinearProcessNumbered"/>
    <dgm:cxn modelId="{252B12AD-36FE-4A6E-A843-C48C6B6E4495}" type="presParOf" srcId="{0FBCCBB5-A70D-4608-A52C-D07EEB612054}" destId="{89773F35-77ED-43FC-9A87-1C979FEF472B}" srcOrd="1" destOrd="0" presId="urn:microsoft.com/office/officeart/2016/7/layout/BasicLinearProcessNumbered"/>
    <dgm:cxn modelId="{44F55BD8-043D-4F8C-BCF9-A9C2675F8241}" type="presParOf" srcId="{0FBCCBB5-A70D-4608-A52C-D07EEB612054}" destId="{D70E73E7-D224-42E0-959B-9818411C1B4E}" srcOrd="2" destOrd="0" presId="urn:microsoft.com/office/officeart/2016/7/layout/BasicLinearProcessNumbered"/>
    <dgm:cxn modelId="{BBA375DB-5CAF-423D-98B6-06A4D0ABA59B}" type="presParOf" srcId="{D70E73E7-D224-42E0-959B-9818411C1B4E}" destId="{933F50D5-A2BC-4CB2-B522-02FAFA62F528}" srcOrd="0" destOrd="0" presId="urn:microsoft.com/office/officeart/2016/7/layout/BasicLinearProcessNumbered"/>
    <dgm:cxn modelId="{4DD3F0E5-FB2D-486C-96D2-AC039DF9D521}" type="presParOf" srcId="{D70E73E7-D224-42E0-959B-9818411C1B4E}" destId="{2C6B8F13-6619-428C-BD41-30FF61D58B15}" srcOrd="1" destOrd="0" presId="urn:microsoft.com/office/officeart/2016/7/layout/BasicLinearProcessNumbered"/>
    <dgm:cxn modelId="{21E9A7B8-2718-4BF0-96E9-76F07B8D4AE9}" type="presParOf" srcId="{D70E73E7-D224-42E0-959B-9818411C1B4E}" destId="{548E2207-7635-4A1D-A757-1FD4B2C43CA4}" srcOrd="2" destOrd="0" presId="urn:microsoft.com/office/officeart/2016/7/layout/BasicLinearProcessNumbered"/>
    <dgm:cxn modelId="{A8810B09-6620-4267-9B0A-0F7DAAB656FC}" type="presParOf" srcId="{D70E73E7-D224-42E0-959B-9818411C1B4E}" destId="{58875D91-334F-4697-B565-544DD77DF194}" srcOrd="3" destOrd="0" presId="urn:microsoft.com/office/officeart/2016/7/layout/BasicLinearProcessNumbered"/>
    <dgm:cxn modelId="{3247BF75-F39D-467A-ABC4-9E829D27EC2B}" type="presParOf" srcId="{0FBCCBB5-A70D-4608-A52C-D07EEB612054}" destId="{31DDDC8A-DDA4-4C3C-BB40-B3215C3C2880}" srcOrd="3" destOrd="0" presId="urn:microsoft.com/office/officeart/2016/7/layout/BasicLinearProcessNumbered"/>
    <dgm:cxn modelId="{36833EC9-1F75-4F3B-9B7D-2B6406B11C4A}" type="presParOf" srcId="{0FBCCBB5-A70D-4608-A52C-D07EEB612054}" destId="{8BACFDFD-8CC3-4BF1-90D3-C65F20710C29}" srcOrd="4" destOrd="0" presId="urn:microsoft.com/office/officeart/2016/7/layout/BasicLinearProcessNumbered"/>
    <dgm:cxn modelId="{3CF91D51-F53B-4628-A14A-B5AFE2885CFB}" type="presParOf" srcId="{8BACFDFD-8CC3-4BF1-90D3-C65F20710C29}" destId="{D84E9DF3-23AB-46A5-9899-39806597B891}" srcOrd="0" destOrd="0" presId="urn:microsoft.com/office/officeart/2016/7/layout/BasicLinearProcessNumbered"/>
    <dgm:cxn modelId="{57271B81-296A-455D-966A-7C1F91AD0AE7}" type="presParOf" srcId="{8BACFDFD-8CC3-4BF1-90D3-C65F20710C29}" destId="{A82CCA71-A693-4D33-B991-D7149DF52D75}" srcOrd="1" destOrd="0" presId="urn:microsoft.com/office/officeart/2016/7/layout/BasicLinearProcessNumbered"/>
    <dgm:cxn modelId="{064C44E4-36C9-463D-88DC-989B7A510390}" type="presParOf" srcId="{8BACFDFD-8CC3-4BF1-90D3-C65F20710C29}" destId="{5CC61CC2-D77A-4589-834E-B6A622C4D457}" srcOrd="2" destOrd="0" presId="urn:microsoft.com/office/officeart/2016/7/layout/BasicLinearProcessNumbered"/>
    <dgm:cxn modelId="{1DF3FFCB-D5D4-43BC-81C7-71EDDE8E2F2E}" type="presParOf" srcId="{8BACFDFD-8CC3-4BF1-90D3-C65F20710C29}" destId="{239AACF5-BDC7-439B-B93F-284462C6AE43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8894AE-CF1B-4567-864A-9C5F16E9275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C475B5-8FD6-47B2-A8AD-124BCF3D51EB}">
      <dgm:prSet phldrT="[Text]"/>
      <dgm:spPr/>
      <dgm:t>
        <a:bodyPr/>
        <a:lstStyle/>
        <a:p>
          <a:r>
            <a:rPr lang="en-US" dirty="0"/>
            <a:t>Search Ad group</a:t>
          </a:r>
        </a:p>
      </dgm:t>
    </dgm:pt>
    <dgm:pt modelId="{BAE57DDD-106C-4452-84D3-37C7DF611475}" type="parTrans" cxnId="{163DD242-7ABC-480D-89F7-50CE445F0CE5}">
      <dgm:prSet/>
      <dgm:spPr/>
      <dgm:t>
        <a:bodyPr/>
        <a:lstStyle/>
        <a:p>
          <a:endParaRPr lang="en-US"/>
        </a:p>
      </dgm:t>
    </dgm:pt>
    <dgm:pt modelId="{C4B57E1F-8CAF-4D30-8C07-EEB2FBF24345}" type="sibTrans" cxnId="{163DD242-7ABC-480D-89F7-50CE445F0CE5}">
      <dgm:prSet/>
      <dgm:spPr/>
      <dgm:t>
        <a:bodyPr/>
        <a:lstStyle/>
        <a:p>
          <a:endParaRPr lang="en-US"/>
        </a:p>
      </dgm:t>
    </dgm:pt>
    <dgm:pt modelId="{974FCE2D-E471-4CBD-B297-E6F5BC41A77D}">
      <dgm:prSet phldrT="[Text]"/>
      <dgm:spPr/>
      <dgm:t>
        <a:bodyPr/>
        <a:lstStyle/>
        <a:p>
          <a:r>
            <a:rPr lang="en-US" dirty="0"/>
            <a:t>Competitor Keywords</a:t>
          </a:r>
        </a:p>
      </dgm:t>
    </dgm:pt>
    <dgm:pt modelId="{FAA54599-6FF3-4FEA-A8EF-8532FAB5AF81}" type="parTrans" cxnId="{FDD4F77D-166C-474D-B926-DCFA6678C812}">
      <dgm:prSet/>
      <dgm:spPr/>
      <dgm:t>
        <a:bodyPr/>
        <a:lstStyle/>
        <a:p>
          <a:endParaRPr lang="en-US"/>
        </a:p>
      </dgm:t>
    </dgm:pt>
    <dgm:pt modelId="{24B0AFAA-3938-4981-851F-B5EE02B2F5FB}" type="sibTrans" cxnId="{FDD4F77D-166C-474D-B926-DCFA6678C812}">
      <dgm:prSet/>
      <dgm:spPr/>
      <dgm:t>
        <a:bodyPr/>
        <a:lstStyle/>
        <a:p>
          <a:endParaRPr lang="en-US"/>
        </a:p>
      </dgm:t>
    </dgm:pt>
    <dgm:pt modelId="{AAA66CA1-C380-4BDD-BEF4-7F10B7ECA47D}">
      <dgm:prSet phldrT="[Text]"/>
      <dgm:spPr/>
      <dgm:t>
        <a:bodyPr/>
        <a:lstStyle/>
        <a:p>
          <a:r>
            <a:rPr lang="en-US" dirty="0"/>
            <a:t>General luxury real estate keywords</a:t>
          </a:r>
        </a:p>
      </dgm:t>
    </dgm:pt>
    <dgm:pt modelId="{E2EDEFAF-318A-4E9D-9CC5-5DE320AF4C31}" type="parTrans" cxnId="{61B81262-745F-46B5-87EF-67828ED5F312}">
      <dgm:prSet/>
      <dgm:spPr/>
      <dgm:t>
        <a:bodyPr/>
        <a:lstStyle/>
        <a:p>
          <a:endParaRPr lang="en-US"/>
        </a:p>
      </dgm:t>
    </dgm:pt>
    <dgm:pt modelId="{42235365-957D-4970-9B59-CEACFC0083B1}" type="sibTrans" cxnId="{61B81262-745F-46B5-87EF-67828ED5F312}">
      <dgm:prSet/>
      <dgm:spPr/>
      <dgm:t>
        <a:bodyPr/>
        <a:lstStyle/>
        <a:p>
          <a:endParaRPr lang="en-US"/>
        </a:p>
      </dgm:t>
    </dgm:pt>
    <dgm:pt modelId="{19F2D15D-6A72-4ABC-99FC-9556FB939DF0}">
      <dgm:prSet phldrT="[Text]"/>
      <dgm:spPr/>
      <dgm:t>
        <a:bodyPr/>
        <a:lstStyle/>
        <a:p>
          <a:r>
            <a:rPr lang="en-US" dirty="0" err="1"/>
            <a:t>Hualalai</a:t>
          </a:r>
          <a:r>
            <a:rPr lang="en-US" dirty="0"/>
            <a:t> Ad group</a:t>
          </a:r>
        </a:p>
      </dgm:t>
    </dgm:pt>
    <dgm:pt modelId="{48EE1957-AF74-4114-B46C-44E213347CB0}" type="parTrans" cxnId="{BBCCFD4D-60E8-4A63-BBF5-D3286D3B24BA}">
      <dgm:prSet/>
      <dgm:spPr/>
      <dgm:t>
        <a:bodyPr/>
        <a:lstStyle/>
        <a:p>
          <a:endParaRPr lang="en-US"/>
        </a:p>
      </dgm:t>
    </dgm:pt>
    <dgm:pt modelId="{7A75D203-1C74-41AF-8952-DA07B0BE5253}" type="sibTrans" cxnId="{BBCCFD4D-60E8-4A63-BBF5-D3286D3B24BA}">
      <dgm:prSet/>
      <dgm:spPr/>
      <dgm:t>
        <a:bodyPr/>
        <a:lstStyle/>
        <a:p>
          <a:endParaRPr lang="en-US"/>
        </a:p>
      </dgm:t>
    </dgm:pt>
    <dgm:pt modelId="{1F0A0783-A067-4CE4-B5D1-E1D44D4EB3BA}">
      <dgm:prSet phldrT="[Text]"/>
      <dgm:spPr/>
      <dgm:t>
        <a:bodyPr/>
        <a:lstStyle/>
        <a:p>
          <a:r>
            <a:rPr lang="en-US" dirty="0" err="1"/>
            <a:t>Hualalai</a:t>
          </a:r>
          <a:r>
            <a:rPr lang="en-US" dirty="0"/>
            <a:t> specific real estate keywords</a:t>
          </a:r>
        </a:p>
      </dgm:t>
    </dgm:pt>
    <dgm:pt modelId="{E2E475FD-AE85-448E-B5DA-9F5D0C9A2784}" type="parTrans" cxnId="{8510E927-964A-4AD4-B277-8390127BADC6}">
      <dgm:prSet/>
      <dgm:spPr/>
      <dgm:t>
        <a:bodyPr/>
        <a:lstStyle/>
        <a:p>
          <a:endParaRPr lang="en-US"/>
        </a:p>
      </dgm:t>
    </dgm:pt>
    <dgm:pt modelId="{F0DA1F8C-CB4B-4E54-B6E3-24A98B902A18}" type="sibTrans" cxnId="{8510E927-964A-4AD4-B277-8390127BADC6}">
      <dgm:prSet/>
      <dgm:spPr/>
      <dgm:t>
        <a:bodyPr/>
        <a:lstStyle/>
        <a:p>
          <a:endParaRPr lang="en-US"/>
        </a:p>
      </dgm:t>
    </dgm:pt>
    <dgm:pt modelId="{09BCDEFA-FD9F-4A13-A5F3-6D40B46364E5}">
      <dgm:prSet phldrT="[Text]"/>
      <dgm:spPr/>
      <dgm:t>
        <a:bodyPr/>
        <a:lstStyle/>
        <a:p>
          <a:r>
            <a:rPr lang="en-US" dirty="0" err="1"/>
            <a:t>Kukio</a:t>
          </a:r>
          <a:r>
            <a:rPr lang="en-US" dirty="0"/>
            <a:t> Ad group</a:t>
          </a:r>
        </a:p>
      </dgm:t>
    </dgm:pt>
    <dgm:pt modelId="{E4C3156E-F8AB-4ABA-8EEC-F34056F7B3E2}" type="parTrans" cxnId="{2CEC9D91-2E40-479F-80E9-5EC4D6914836}">
      <dgm:prSet/>
      <dgm:spPr/>
      <dgm:t>
        <a:bodyPr/>
        <a:lstStyle/>
        <a:p>
          <a:endParaRPr lang="en-US"/>
        </a:p>
      </dgm:t>
    </dgm:pt>
    <dgm:pt modelId="{0C05C294-B86D-42EE-9032-81C09F8EC94A}" type="sibTrans" cxnId="{2CEC9D91-2E40-479F-80E9-5EC4D6914836}">
      <dgm:prSet/>
      <dgm:spPr/>
      <dgm:t>
        <a:bodyPr/>
        <a:lstStyle/>
        <a:p>
          <a:endParaRPr lang="en-US"/>
        </a:p>
      </dgm:t>
    </dgm:pt>
    <dgm:pt modelId="{2AE6BC89-82A0-435C-AE9F-1DB51EB8FFA9}">
      <dgm:prSet phldrT="[Text]"/>
      <dgm:spPr/>
      <dgm:t>
        <a:bodyPr/>
        <a:lstStyle/>
        <a:p>
          <a:r>
            <a:rPr lang="en-US" dirty="0" err="1"/>
            <a:t>Kukio</a:t>
          </a:r>
          <a:r>
            <a:rPr lang="en-US" dirty="0"/>
            <a:t> specific real estate keywords</a:t>
          </a:r>
        </a:p>
      </dgm:t>
    </dgm:pt>
    <dgm:pt modelId="{10B7D2A1-BC32-4A32-B38B-CBD68227AE6F}" type="parTrans" cxnId="{B77B82BB-0C8A-48AE-A0FB-094314BEEFFF}">
      <dgm:prSet/>
      <dgm:spPr/>
      <dgm:t>
        <a:bodyPr/>
        <a:lstStyle/>
        <a:p>
          <a:endParaRPr lang="en-US"/>
        </a:p>
      </dgm:t>
    </dgm:pt>
    <dgm:pt modelId="{AA455911-180B-4707-AFA6-DE059CAE2087}" type="sibTrans" cxnId="{B77B82BB-0C8A-48AE-A0FB-094314BEEFFF}">
      <dgm:prSet/>
      <dgm:spPr/>
      <dgm:t>
        <a:bodyPr/>
        <a:lstStyle/>
        <a:p>
          <a:endParaRPr lang="en-US"/>
        </a:p>
      </dgm:t>
    </dgm:pt>
    <dgm:pt modelId="{D62D8B32-E424-41ED-99FC-4F581207D7F0}" type="pres">
      <dgm:prSet presAssocID="{768894AE-CF1B-4567-864A-9C5F16E92756}" presName="Name0" presStyleCnt="0">
        <dgm:presLayoutVars>
          <dgm:dir/>
          <dgm:animLvl val="lvl"/>
          <dgm:resizeHandles val="exact"/>
        </dgm:presLayoutVars>
      </dgm:prSet>
      <dgm:spPr/>
    </dgm:pt>
    <dgm:pt modelId="{7B914A0F-2B93-401B-9A4D-526BB1EE2D02}" type="pres">
      <dgm:prSet presAssocID="{6AC475B5-8FD6-47B2-A8AD-124BCF3D51EB}" presName="composite" presStyleCnt="0"/>
      <dgm:spPr/>
    </dgm:pt>
    <dgm:pt modelId="{8194B256-F64F-4C4E-BC68-021241304827}" type="pres">
      <dgm:prSet presAssocID="{6AC475B5-8FD6-47B2-A8AD-124BCF3D51E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3A0AA6E-95B4-4283-BA56-EE2DC7B5454F}" type="pres">
      <dgm:prSet presAssocID="{6AC475B5-8FD6-47B2-A8AD-124BCF3D51EB}" presName="desTx" presStyleLbl="alignAccFollowNode1" presStyleIdx="0" presStyleCnt="3">
        <dgm:presLayoutVars>
          <dgm:bulletEnabled val="1"/>
        </dgm:presLayoutVars>
      </dgm:prSet>
      <dgm:spPr/>
    </dgm:pt>
    <dgm:pt modelId="{DA46FD72-CB0B-499E-BFCB-CABF80F81790}" type="pres">
      <dgm:prSet presAssocID="{C4B57E1F-8CAF-4D30-8C07-EEB2FBF24345}" presName="space" presStyleCnt="0"/>
      <dgm:spPr/>
    </dgm:pt>
    <dgm:pt modelId="{835BC7E2-16FA-442E-9A3C-8E504B46C850}" type="pres">
      <dgm:prSet presAssocID="{19F2D15D-6A72-4ABC-99FC-9556FB939DF0}" presName="composite" presStyleCnt="0"/>
      <dgm:spPr/>
    </dgm:pt>
    <dgm:pt modelId="{52CED5DE-4DAF-4F10-9CBE-B5BEB9CC1678}" type="pres">
      <dgm:prSet presAssocID="{19F2D15D-6A72-4ABC-99FC-9556FB939DF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A3DA42E-5671-4BC5-9BA1-1D164B4F8E81}" type="pres">
      <dgm:prSet presAssocID="{19F2D15D-6A72-4ABC-99FC-9556FB939DF0}" presName="desTx" presStyleLbl="alignAccFollowNode1" presStyleIdx="1" presStyleCnt="3">
        <dgm:presLayoutVars>
          <dgm:bulletEnabled val="1"/>
        </dgm:presLayoutVars>
      </dgm:prSet>
      <dgm:spPr/>
    </dgm:pt>
    <dgm:pt modelId="{767FC562-95D5-4893-A8D8-0BCDD68D18C3}" type="pres">
      <dgm:prSet presAssocID="{7A75D203-1C74-41AF-8952-DA07B0BE5253}" presName="space" presStyleCnt="0"/>
      <dgm:spPr/>
    </dgm:pt>
    <dgm:pt modelId="{CFB5665C-7228-4625-A5A4-C33FCC16C6FD}" type="pres">
      <dgm:prSet presAssocID="{09BCDEFA-FD9F-4A13-A5F3-6D40B46364E5}" presName="composite" presStyleCnt="0"/>
      <dgm:spPr/>
    </dgm:pt>
    <dgm:pt modelId="{77646377-897C-4805-A707-33FD2F71A368}" type="pres">
      <dgm:prSet presAssocID="{09BCDEFA-FD9F-4A13-A5F3-6D40B46364E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60028A5-3447-4C8A-8BAC-796163C79A20}" type="pres">
      <dgm:prSet presAssocID="{09BCDEFA-FD9F-4A13-A5F3-6D40B46364E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16E040B-B4A4-4F2F-A2A7-5E9F59053BAF}" type="presOf" srcId="{09BCDEFA-FD9F-4A13-A5F3-6D40B46364E5}" destId="{77646377-897C-4805-A707-33FD2F71A368}" srcOrd="0" destOrd="0" presId="urn:microsoft.com/office/officeart/2005/8/layout/hList1"/>
    <dgm:cxn modelId="{572AC311-5FF0-4DF9-849A-DD7C47869EFA}" type="presOf" srcId="{2AE6BC89-82A0-435C-AE9F-1DB51EB8FFA9}" destId="{860028A5-3447-4C8A-8BAC-796163C79A20}" srcOrd="0" destOrd="0" presId="urn:microsoft.com/office/officeart/2005/8/layout/hList1"/>
    <dgm:cxn modelId="{CAD05E17-0365-40DB-B83C-3780A7E1DC86}" type="presOf" srcId="{AAA66CA1-C380-4BDD-BEF4-7F10B7ECA47D}" destId="{13A0AA6E-95B4-4283-BA56-EE2DC7B5454F}" srcOrd="0" destOrd="1" presId="urn:microsoft.com/office/officeart/2005/8/layout/hList1"/>
    <dgm:cxn modelId="{8510E927-964A-4AD4-B277-8390127BADC6}" srcId="{19F2D15D-6A72-4ABC-99FC-9556FB939DF0}" destId="{1F0A0783-A067-4CE4-B5D1-E1D44D4EB3BA}" srcOrd="0" destOrd="0" parTransId="{E2E475FD-AE85-448E-B5DA-9F5D0C9A2784}" sibTransId="{F0DA1F8C-CB4B-4E54-B6E3-24A98B902A18}"/>
    <dgm:cxn modelId="{61B81262-745F-46B5-87EF-67828ED5F312}" srcId="{6AC475B5-8FD6-47B2-A8AD-124BCF3D51EB}" destId="{AAA66CA1-C380-4BDD-BEF4-7F10B7ECA47D}" srcOrd="1" destOrd="0" parTransId="{E2EDEFAF-318A-4E9D-9CC5-5DE320AF4C31}" sibTransId="{42235365-957D-4970-9B59-CEACFC0083B1}"/>
    <dgm:cxn modelId="{163DD242-7ABC-480D-89F7-50CE445F0CE5}" srcId="{768894AE-CF1B-4567-864A-9C5F16E92756}" destId="{6AC475B5-8FD6-47B2-A8AD-124BCF3D51EB}" srcOrd="0" destOrd="0" parTransId="{BAE57DDD-106C-4452-84D3-37C7DF611475}" sibTransId="{C4B57E1F-8CAF-4D30-8C07-EEB2FBF24345}"/>
    <dgm:cxn modelId="{BBCCFD4D-60E8-4A63-BBF5-D3286D3B24BA}" srcId="{768894AE-CF1B-4567-864A-9C5F16E92756}" destId="{19F2D15D-6A72-4ABC-99FC-9556FB939DF0}" srcOrd="1" destOrd="0" parTransId="{48EE1957-AF74-4114-B46C-44E213347CB0}" sibTransId="{7A75D203-1C74-41AF-8952-DA07B0BE5253}"/>
    <dgm:cxn modelId="{FDD4F77D-166C-474D-B926-DCFA6678C812}" srcId="{6AC475B5-8FD6-47B2-A8AD-124BCF3D51EB}" destId="{974FCE2D-E471-4CBD-B297-E6F5BC41A77D}" srcOrd="0" destOrd="0" parTransId="{FAA54599-6FF3-4FEA-A8EF-8532FAB5AF81}" sibTransId="{24B0AFAA-3938-4981-851F-B5EE02B2F5FB}"/>
    <dgm:cxn modelId="{2CEC9D91-2E40-479F-80E9-5EC4D6914836}" srcId="{768894AE-CF1B-4567-864A-9C5F16E92756}" destId="{09BCDEFA-FD9F-4A13-A5F3-6D40B46364E5}" srcOrd="2" destOrd="0" parTransId="{E4C3156E-F8AB-4ABA-8EEC-F34056F7B3E2}" sibTransId="{0C05C294-B86D-42EE-9032-81C09F8EC94A}"/>
    <dgm:cxn modelId="{577EA792-D646-49EE-BCF4-85A7F4578D8E}" type="presOf" srcId="{974FCE2D-E471-4CBD-B297-E6F5BC41A77D}" destId="{13A0AA6E-95B4-4283-BA56-EE2DC7B5454F}" srcOrd="0" destOrd="0" presId="urn:microsoft.com/office/officeart/2005/8/layout/hList1"/>
    <dgm:cxn modelId="{804D3197-EC21-4C8D-BF8F-BED9FF0E2F5B}" type="presOf" srcId="{6AC475B5-8FD6-47B2-A8AD-124BCF3D51EB}" destId="{8194B256-F64F-4C4E-BC68-021241304827}" srcOrd="0" destOrd="0" presId="urn:microsoft.com/office/officeart/2005/8/layout/hList1"/>
    <dgm:cxn modelId="{6704AEB2-0237-40DC-91C7-A4FAE1289145}" type="presOf" srcId="{19F2D15D-6A72-4ABC-99FC-9556FB939DF0}" destId="{52CED5DE-4DAF-4F10-9CBE-B5BEB9CC1678}" srcOrd="0" destOrd="0" presId="urn:microsoft.com/office/officeart/2005/8/layout/hList1"/>
    <dgm:cxn modelId="{B77B82BB-0C8A-48AE-A0FB-094314BEEFFF}" srcId="{09BCDEFA-FD9F-4A13-A5F3-6D40B46364E5}" destId="{2AE6BC89-82A0-435C-AE9F-1DB51EB8FFA9}" srcOrd="0" destOrd="0" parTransId="{10B7D2A1-BC32-4A32-B38B-CBD68227AE6F}" sibTransId="{AA455911-180B-4707-AFA6-DE059CAE2087}"/>
    <dgm:cxn modelId="{5ABE5EBF-5C26-448B-A5D4-CB7DFB96C637}" type="presOf" srcId="{1F0A0783-A067-4CE4-B5D1-E1D44D4EB3BA}" destId="{6A3DA42E-5671-4BC5-9BA1-1D164B4F8E81}" srcOrd="0" destOrd="0" presId="urn:microsoft.com/office/officeart/2005/8/layout/hList1"/>
    <dgm:cxn modelId="{01314BF2-6849-4DF6-8D59-13E9339A9A15}" type="presOf" srcId="{768894AE-CF1B-4567-864A-9C5F16E92756}" destId="{D62D8B32-E424-41ED-99FC-4F581207D7F0}" srcOrd="0" destOrd="0" presId="urn:microsoft.com/office/officeart/2005/8/layout/hList1"/>
    <dgm:cxn modelId="{80992EF4-ACBF-4392-B7B4-4A0B65CE4FBB}" type="presParOf" srcId="{D62D8B32-E424-41ED-99FC-4F581207D7F0}" destId="{7B914A0F-2B93-401B-9A4D-526BB1EE2D02}" srcOrd="0" destOrd="0" presId="urn:microsoft.com/office/officeart/2005/8/layout/hList1"/>
    <dgm:cxn modelId="{8FCAD47A-8B16-441C-A395-096D429B788E}" type="presParOf" srcId="{7B914A0F-2B93-401B-9A4D-526BB1EE2D02}" destId="{8194B256-F64F-4C4E-BC68-021241304827}" srcOrd="0" destOrd="0" presId="urn:microsoft.com/office/officeart/2005/8/layout/hList1"/>
    <dgm:cxn modelId="{F2A03213-D28D-4B3D-8D23-742808994797}" type="presParOf" srcId="{7B914A0F-2B93-401B-9A4D-526BB1EE2D02}" destId="{13A0AA6E-95B4-4283-BA56-EE2DC7B5454F}" srcOrd="1" destOrd="0" presId="urn:microsoft.com/office/officeart/2005/8/layout/hList1"/>
    <dgm:cxn modelId="{173B5828-E8CA-4929-B159-296503BE7D31}" type="presParOf" srcId="{D62D8B32-E424-41ED-99FC-4F581207D7F0}" destId="{DA46FD72-CB0B-499E-BFCB-CABF80F81790}" srcOrd="1" destOrd="0" presId="urn:microsoft.com/office/officeart/2005/8/layout/hList1"/>
    <dgm:cxn modelId="{F1F46CB4-EA5A-45A7-8D79-4A627D144CB3}" type="presParOf" srcId="{D62D8B32-E424-41ED-99FC-4F581207D7F0}" destId="{835BC7E2-16FA-442E-9A3C-8E504B46C850}" srcOrd="2" destOrd="0" presId="urn:microsoft.com/office/officeart/2005/8/layout/hList1"/>
    <dgm:cxn modelId="{183C2F32-A018-48CE-8D8A-482C80AD183A}" type="presParOf" srcId="{835BC7E2-16FA-442E-9A3C-8E504B46C850}" destId="{52CED5DE-4DAF-4F10-9CBE-B5BEB9CC1678}" srcOrd="0" destOrd="0" presId="urn:microsoft.com/office/officeart/2005/8/layout/hList1"/>
    <dgm:cxn modelId="{99A5E377-1CCA-4EDF-9751-82AB02F5284D}" type="presParOf" srcId="{835BC7E2-16FA-442E-9A3C-8E504B46C850}" destId="{6A3DA42E-5671-4BC5-9BA1-1D164B4F8E81}" srcOrd="1" destOrd="0" presId="urn:microsoft.com/office/officeart/2005/8/layout/hList1"/>
    <dgm:cxn modelId="{145CA3DB-6C93-496A-AF0C-E53F701D7759}" type="presParOf" srcId="{D62D8B32-E424-41ED-99FC-4F581207D7F0}" destId="{767FC562-95D5-4893-A8D8-0BCDD68D18C3}" srcOrd="3" destOrd="0" presId="urn:microsoft.com/office/officeart/2005/8/layout/hList1"/>
    <dgm:cxn modelId="{C023D5A2-FA3D-4BEB-A924-C9D56CA40B8A}" type="presParOf" srcId="{D62D8B32-E424-41ED-99FC-4F581207D7F0}" destId="{CFB5665C-7228-4625-A5A4-C33FCC16C6FD}" srcOrd="4" destOrd="0" presId="urn:microsoft.com/office/officeart/2005/8/layout/hList1"/>
    <dgm:cxn modelId="{59070141-4115-4476-9005-7564811DD80A}" type="presParOf" srcId="{CFB5665C-7228-4625-A5A4-C33FCC16C6FD}" destId="{77646377-897C-4805-A707-33FD2F71A368}" srcOrd="0" destOrd="0" presId="urn:microsoft.com/office/officeart/2005/8/layout/hList1"/>
    <dgm:cxn modelId="{E2B35AA8-D9D0-42B0-9635-2799C9DF547D}" type="presParOf" srcId="{CFB5665C-7228-4625-A5A4-C33FCC16C6FD}" destId="{860028A5-3447-4C8A-8BAC-796163C79A2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F1443-B000-463E-8BC7-B7FDB3949196}">
      <dsp:nvSpPr>
        <dsp:cNvPr id="0" name=""/>
        <dsp:cNvSpPr/>
      </dsp:nvSpPr>
      <dsp:spPr>
        <a:xfrm>
          <a:off x="0" y="1189336"/>
          <a:ext cx="2073150" cy="29024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631" tIns="330200" rIns="161631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CTR improved by 137% compared to January 2017.</a:t>
          </a:r>
        </a:p>
      </dsp:txBody>
      <dsp:txXfrm>
        <a:off x="0" y="2292252"/>
        <a:ext cx="2073150" cy="1741446"/>
      </dsp:txXfrm>
    </dsp:sp>
    <dsp:sp modelId="{785052B7-4EB0-40ED-AF82-2B4C038DCEC2}">
      <dsp:nvSpPr>
        <dsp:cNvPr id="0" name=""/>
        <dsp:cNvSpPr/>
      </dsp:nvSpPr>
      <dsp:spPr>
        <a:xfrm>
          <a:off x="601213" y="1479577"/>
          <a:ext cx="870723" cy="8707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85" tIns="12700" rIns="67885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1</a:t>
          </a:r>
        </a:p>
      </dsp:txBody>
      <dsp:txXfrm>
        <a:off x="728727" y="1607091"/>
        <a:ext cx="615695" cy="615695"/>
      </dsp:txXfrm>
    </dsp:sp>
    <dsp:sp modelId="{03928A0A-B476-4C98-B9DE-238A04AD55BA}">
      <dsp:nvSpPr>
        <dsp:cNvPr id="0" name=""/>
        <dsp:cNvSpPr/>
      </dsp:nvSpPr>
      <dsp:spPr>
        <a:xfrm>
          <a:off x="0" y="4091674"/>
          <a:ext cx="2073150" cy="72"/>
        </a:xfrm>
        <a:prstGeom prst="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5875" cap="flat" cmpd="sng" algn="ctr">
          <a:solidFill>
            <a:schemeClr val="accent2">
              <a:hueOff val="-264675"/>
              <a:satOff val="298"/>
              <a:lumOff val="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68525-1EFA-4F5E-9E99-C21871E120A4}">
      <dsp:nvSpPr>
        <dsp:cNvPr id="0" name=""/>
        <dsp:cNvSpPr/>
      </dsp:nvSpPr>
      <dsp:spPr>
        <a:xfrm>
          <a:off x="2280465" y="1189336"/>
          <a:ext cx="2073150" cy="2902410"/>
        </a:xfrm>
        <a:prstGeom prst="rect">
          <a:avLst/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631" tIns="330200" rIns="161631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Improved campaign efficiency due to better keyword bidding, targeting, and aggressive keyword monitoring. Average daily impressions decreased but daily clicks increased by 24.6%.</a:t>
          </a:r>
        </a:p>
      </dsp:txBody>
      <dsp:txXfrm>
        <a:off x="2280465" y="2292252"/>
        <a:ext cx="2073150" cy="1741446"/>
      </dsp:txXfrm>
    </dsp:sp>
    <dsp:sp modelId="{EC2FB7FB-2662-4FD3-827B-F3A225B660E6}">
      <dsp:nvSpPr>
        <dsp:cNvPr id="0" name=""/>
        <dsp:cNvSpPr/>
      </dsp:nvSpPr>
      <dsp:spPr>
        <a:xfrm>
          <a:off x="2881678" y="1479577"/>
          <a:ext cx="870723" cy="870723"/>
        </a:xfrm>
        <a:prstGeom prst="ellipse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5875" cap="flat" cmpd="sng" algn="ctr">
          <a:solidFill>
            <a:schemeClr val="accent2">
              <a:hueOff val="-529349"/>
              <a:satOff val="597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85" tIns="12700" rIns="67885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2</a:t>
          </a:r>
        </a:p>
      </dsp:txBody>
      <dsp:txXfrm>
        <a:off x="3009192" y="1607091"/>
        <a:ext cx="615695" cy="615695"/>
      </dsp:txXfrm>
    </dsp:sp>
    <dsp:sp modelId="{573B5FF1-DB06-4F4C-AF65-2F467176CC40}">
      <dsp:nvSpPr>
        <dsp:cNvPr id="0" name=""/>
        <dsp:cNvSpPr/>
      </dsp:nvSpPr>
      <dsp:spPr>
        <a:xfrm>
          <a:off x="2280465" y="4091674"/>
          <a:ext cx="2073150" cy="72"/>
        </a:xfrm>
        <a:prstGeom prst="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5875" cap="flat" cmpd="sng" algn="ctr">
          <a:solidFill>
            <a:schemeClr val="accent2">
              <a:hueOff val="-794024"/>
              <a:satOff val="895"/>
              <a:lumOff val="2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B78B1-E522-42A3-9423-5EC0A62E4A32}">
      <dsp:nvSpPr>
        <dsp:cNvPr id="0" name=""/>
        <dsp:cNvSpPr/>
      </dsp:nvSpPr>
      <dsp:spPr>
        <a:xfrm>
          <a:off x="4560930" y="1189336"/>
          <a:ext cx="2073150" cy="2902410"/>
        </a:xfrm>
        <a:prstGeom prst="rect">
          <a:avLst/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631" tIns="330200" rIns="161631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Differentiating between luxury and other non real estate traffic continues to be the focus for optimization.</a:t>
          </a:r>
        </a:p>
      </dsp:txBody>
      <dsp:txXfrm>
        <a:off x="4560930" y="2292252"/>
        <a:ext cx="2073150" cy="1741446"/>
      </dsp:txXfrm>
    </dsp:sp>
    <dsp:sp modelId="{6837CEAF-3BE2-411C-B8CA-53E8E08022BC}">
      <dsp:nvSpPr>
        <dsp:cNvPr id="0" name=""/>
        <dsp:cNvSpPr/>
      </dsp:nvSpPr>
      <dsp:spPr>
        <a:xfrm>
          <a:off x="5162143" y="1479577"/>
          <a:ext cx="870723" cy="870723"/>
        </a:xfrm>
        <a:prstGeom prst="ellipse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5875" cap="flat" cmpd="sng" algn="ctr">
          <a:solidFill>
            <a:schemeClr val="accent2">
              <a:hueOff val="-1058698"/>
              <a:satOff val="1194"/>
              <a:lumOff val="2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85" tIns="12700" rIns="67885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3</a:t>
          </a:r>
        </a:p>
      </dsp:txBody>
      <dsp:txXfrm>
        <a:off x="5289657" y="1607091"/>
        <a:ext cx="615695" cy="615695"/>
      </dsp:txXfrm>
    </dsp:sp>
    <dsp:sp modelId="{0DF8FBD2-E599-4638-9E47-1816E9360D30}">
      <dsp:nvSpPr>
        <dsp:cNvPr id="0" name=""/>
        <dsp:cNvSpPr/>
      </dsp:nvSpPr>
      <dsp:spPr>
        <a:xfrm>
          <a:off x="4560930" y="4091674"/>
          <a:ext cx="2073150" cy="72"/>
        </a:xfrm>
        <a:prstGeom prst="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CA53A-90EC-4E77-B29D-D4AD611CD9BD}">
      <dsp:nvSpPr>
        <dsp:cNvPr id="0" name=""/>
        <dsp:cNvSpPr/>
      </dsp:nvSpPr>
      <dsp:spPr>
        <a:xfrm>
          <a:off x="0" y="0"/>
          <a:ext cx="3405187" cy="335513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82" tIns="330200" rIns="265482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Top keywords composition changed towards general, but low traffic, keywords</a:t>
          </a:r>
        </a:p>
      </dsp:txBody>
      <dsp:txXfrm>
        <a:off x="0" y="1274949"/>
        <a:ext cx="3405187" cy="2013078"/>
      </dsp:txXfrm>
    </dsp:sp>
    <dsp:sp modelId="{C8B09EF9-3DCB-43A6-B153-5315C38B48A5}">
      <dsp:nvSpPr>
        <dsp:cNvPr id="0" name=""/>
        <dsp:cNvSpPr/>
      </dsp:nvSpPr>
      <dsp:spPr>
        <a:xfrm>
          <a:off x="1199324" y="335512"/>
          <a:ext cx="1006539" cy="10065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474" tIns="12700" rIns="784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346728" y="482916"/>
        <a:ext cx="711731" cy="711731"/>
      </dsp:txXfrm>
    </dsp:sp>
    <dsp:sp modelId="{76203184-A3F5-4A90-B63B-E646DFDB3CFB}">
      <dsp:nvSpPr>
        <dsp:cNvPr id="0" name=""/>
        <dsp:cNvSpPr/>
      </dsp:nvSpPr>
      <dsp:spPr>
        <a:xfrm>
          <a:off x="0" y="3355058"/>
          <a:ext cx="3405187" cy="72"/>
        </a:xfrm>
        <a:prstGeom prst="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5875" cap="flat" cmpd="sng" algn="ctr">
          <a:solidFill>
            <a:schemeClr val="accent2">
              <a:hueOff val="-264675"/>
              <a:satOff val="298"/>
              <a:lumOff val="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F50D5-A2BC-4CB2-B522-02FAFA62F528}">
      <dsp:nvSpPr>
        <dsp:cNvPr id="0" name=""/>
        <dsp:cNvSpPr/>
      </dsp:nvSpPr>
      <dsp:spPr>
        <a:xfrm>
          <a:off x="3745706" y="0"/>
          <a:ext cx="3405187" cy="3355130"/>
        </a:xfrm>
        <a:prstGeom prst="rect">
          <a:avLst/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82" tIns="330200" rIns="265482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Generic keywords still account for bulk of interaction but CTR% is healthy at &gt;3%</a:t>
          </a:r>
        </a:p>
      </dsp:txBody>
      <dsp:txXfrm>
        <a:off x="3745706" y="1274949"/>
        <a:ext cx="3405187" cy="2013078"/>
      </dsp:txXfrm>
    </dsp:sp>
    <dsp:sp modelId="{2C6B8F13-6619-428C-BD41-30FF61D58B15}">
      <dsp:nvSpPr>
        <dsp:cNvPr id="0" name=""/>
        <dsp:cNvSpPr/>
      </dsp:nvSpPr>
      <dsp:spPr>
        <a:xfrm>
          <a:off x="4945030" y="335512"/>
          <a:ext cx="1006539" cy="1006539"/>
        </a:xfrm>
        <a:prstGeom prst="ellipse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5875" cap="flat" cmpd="sng" algn="ctr">
          <a:solidFill>
            <a:schemeClr val="accent2">
              <a:hueOff val="-529349"/>
              <a:satOff val="597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474" tIns="12700" rIns="784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5092434" y="482916"/>
        <a:ext cx="711731" cy="711731"/>
      </dsp:txXfrm>
    </dsp:sp>
    <dsp:sp modelId="{548E2207-7635-4A1D-A757-1FD4B2C43CA4}">
      <dsp:nvSpPr>
        <dsp:cNvPr id="0" name=""/>
        <dsp:cNvSpPr/>
      </dsp:nvSpPr>
      <dsp:spPr>
        <a:xfrm>
          <a:off x="3745706" y="3355058"/>
          <a:ext cx="3405187" cy="72"/>
        </a:xfrm>
        <a:prstGeom prst="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5875" cap="flat" cmpd="sng" algn="ctr">
          <a:solidFill>
            <a:schemeClr val="accent2">
              <a:hueOff val="-794024"/>
              <a:satOff val="895"/>
              <a:lumOff val="2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E9DF3-23AB-46A5-9899-39806597B891}">
      <dsp:nvSpPr>
        <dsp:cNvPr id="0" name=""/>
        <dsp:cNvSpPr/>
      </dsp:nvSpPr>
      <dsp:spPr>
        <a:xfrm>
          <a:off x="7491412" y="0"/>
          <a:ext cx="3405187" cy="3355130"/>
        </a:xfrm>
        <a:prstGeom prst="rect">
          <a:avLst/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82" tIns="330200" rIns="265482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Competition for branded keywords has increased cost</a:t>
          </a:r>
        </a:p>
      </dsp:txBody>
      <dsp:txXfrm>
        <a:off x="7491412" y="1274949"/>
        <a:ext cx="3405187" cy="2013078"/>
      </dsp:txXfrm>
    </dsp:sp>
    <dsp:sp modelId="{A82CCA71-A693-4D33-B991-D7149DF52D75}">
      <dsp:nvSpPr>
        <dsp:cNvPr id="0" name=""/>
        <dsp:cNvSpPr/>
      </dsp:nvSpPr>
      <dsp:spPr>
        <a:xfrm>
          <a:off x="8690736" y="335512"/>
          <a:ext cx="1006539" cy="1006539"/>
        </a:xfrm>
        <a:prstGeom prst="ellipse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5875" cap="flat" cmpd="sng" algn="ctr">
          <a:solidFill>
            <a:schemeClr val="accent2">
              <a:hueOff val="-1058698"/>
              <a:satOff val="1194"/>
              <a:lumOff val="2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474" tIns="12700" rIns="784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838140" y="482916"/>
        <a:ext cx="711731" cy="711731"/>
      </dsp:txXfrm>
    </dsp:sp>
    <dsp:sp modelId="{5CC61CC2-D77A-4589-834E-B6A622C4D457}">
      <dsp:nvSpPr>
        <dsp:cNvPr id="0" name=""/>
        <dsp:cNvSpPr/>
      </dsp:nvSpPr>
      <dsp:spPr>
        <a:xfrm>
          <a:off x="7491412" y="3355058"/>
          <a:ext cx="3405187" cy="72"/>
        </a:xfrm>
        <a:prstGeom prst="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4B256-F64F-4C4E-BC68-021241304827}">
      <dsp:nvSpPr>
        <dsp:cNvPr id="0" name=""/>
        <dsp:cNvSpPr/>
      </dsp:nvSpPr>
      <dsp:spPr>
        <a:xfrm>
          <a:off x="3037" y="6271"/>
          <a:ext cx="2961584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Search Ad group</a:t>
          </a:r>
        </a:p>
      </dsp:txBody>
      <dsp:txXfrm>
        <a:off x="3037" y="6271"/>
        <a:ext cx="2961584" cy="460800"/>
      </dsp:txXfrm>
    </dsp:sp>
    <dsp:sp modelId="{13A0AA6E-95B4-4283-BA56-EE2DC7B5454F}">
      <dsp:nvSpPr>
        <dsp:cNvPr id="0" name=""/>
        <dsp:cNvSpPr/>
      </dsp:nvSpPr>
      <dsp:spPr>
        <a:xfrm>
          <a:off x="3037" y="467071"/>
          <a:ext cx="2961584" cy="9223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Competitor Keywords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General luxury real estate keywords</a:t>
          </a:r>
        </a:p>
      </dsp:txBody>
      <dsp:txXfrm>
        <a:off x="3037" y="467071"/>
        <a:ext cx="2961584" cy="922320"/>
      </dsp:txXfrm>
    </dsp:sp>
    <dsp:sp modelId="{52CED5DE-4DAF-4F10-9CBE-B5BEB9CC1678}">
      <dsp:nvSpPr>
        <dsp:cNvPr id="0" name=""/>
        <dsp:cNvSpPr/>
      </dsp:nvSpPr>
      <dsp:spPr>
        <a:xfrm>
          <a:off x="3379243" y="6271"/>
          <a:ext cx="2961584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Hualalai</a:t>
          </a:r>
          <a:r>
            <a:rPr lang="en-US" sz="1600" kern="1200" dirty="0"/>
            <a:t> Ad group</a:t>
          </a:r>
        </a:p>
      </dsp:txBody>
      <dsp:txXfrm>
        <a:off x="3379243" y="6271"/>
        <a:ext cx="2961584" cy="460800"/>
      </dsp:txXfrm>
    </dsp:sp>
    <dsp:sp modelId="{6A3DA42E-5671-4BC5-9BA1-1D164B4F8E81}">
      <dsp:nvSpPr>
        <dsp:cNvPr id="0" name=""/>
        <dsp:cNvSpPr/>
      </dsp:nvSpPr>
      <dsp:spPr>
        <a:xfrm>
          <a:off x="3379243" y="467071"/>
          <a:ext cx="2961584" cy="9223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Hualalai</a:t>
          </a:r>
          <a:r>
            <a:rPr lang="en-US" sz="1600" kern="1200" dirty="0"/>
            <a:t> specific real estate keywords</a:t>
          </a:r>
        </a:p>
      </dsp:txBody>
      <dsp:txXfrm>
        <a:off x="3379243" y="467071"/>
        <a:ext cx="2961584" cy="922320"/>
      </dsp:txXfrm>
    </dsp:sp>
    <dsp:sp modelId="{77646377-897C-4805-A707-33FD2F71A368}">
      <dsp:nvSpPr>
        <dsp:cNvPr id="0" name=""/>
        <dsp:cNvSpPr/>
      </dsp:nvSpPr>
      <dsp:spPr>
        <a:xfrm>
          <a:off x="6755450" y="6271"/>
          <a:ext cx="2961584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Kukio</a:t>
          </a:r>
          <a:r>
            <a:rPr lang="en-US" sz="1600" kern="1200" dirty="0"/>
            <a:t> Ad group</a:t>
          </a:r>
        </a:p>
      </dsp:txBody>
      <dsp:txXfrm>
        <a:off x="6755450" y="6271"/>
        <a:ext cx="2961584" cy="460800"/>
      </dsp:txXfrm>
    </dsp:sp>
    <dsp:sp modelId="{860028A5-3447-4C8A-8BAC-796163C79A20}">
      <dsp:nvSpPr>
        <dsp:cNvPr id="0" name=""/>
        <dsp:cNvSpPr/>
      </dsp:nvSpPr>
      <dsp:spPr>
        <a:xfrm>
          <a:off x="6755450" y="467071"/>
          <a:ext cx="2961584" cy="9223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Kukio</a:t>
          </a:r>
          <a:r>
            <a:rPr lang="en-US" sz="1600" kern="1200" dirty="0"/>
            <a:t> specific real estate keywords</a:t>
          </a:r>
        </a:p>
      </dsp:txBody>
      <dsp:txXfrm>
        <a:off x="6755450" y="467071"/>
        <a:ext cx="2961584" cy="922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0.29418</cdr:y>
    </cdr:from>
    <cdr:to>
      <cdr:x>0.19012</cdr:x>
      <cdr:y>0.46088</cdr:y>
    </cdr:to>
    <cdr:grpSp>
      <cdr:nvGrpSpPr>
        <cdr:cNvPr id="2" name="Group 1"/>
        <cdr:cNvGrpSpPr/>
      </cdr:nvGrpSpPr>
      <cdr:grpSpPr>
        <a:xfrm xmlns:a="http://schemas.openxmlformats.org/drawingml/2006/main">
          <a:off x="0" y="1683742"/>
          <a:ext cx="1848016" cy="954109"/>
          <a:chOff x="5775158" y="2103895"/>
          <a:chExt cx="1848050" cy="954107"/>
        </a:xfrm>
      </cdr:grpSpPr>
      <cdr:sp macro="" textlink="">
        <cdr:nvSpPr>
          <cdr:cNvPr id="3" name="TextBox 2"/>
          <cdr:cNvSpPr txBox="1"/>
        </cdr:nvSpPr>
        <cdr:spPr>
          <a:xfrm xmlns:a="http://schemas.openxmlformats.org/drawingml/2006/main">
            <a:off x="5775158" y="2103895"/>
            <a:ext cx="1848050" cy="954107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2">
            <a:schemeClr val="dk1"/>
          </a:lnRef>
          <a:fillRef xmlns:a="http://schemas.openxmlformats.org/drawingml/2006/main" idx="1">
            <a:schemeClr val="lt1"/>
          </a:fillRef>
          <a:effectRef xmlns:a="http://schemas.openxmlformats.org/drawingml/2006/main" idx="0">
            <a:schemeClr val="dk1"/>
          </a:effectRef>
          <a:fontRef xmlns:a="http://schemas.openxmlformats.org/drawingml/2006/main" idx="minor">
            <a:schemeClr val="dk1"/>
          </a:fontRef>
        </cdr:style>
        <cdr:txBody>
          <a:bodyPr xmlns:a="http://schemas.openxmlformats.org/drawingml/2006/main" wrap="square" rtlCol="0">
            <a:spAutoFit/>
          </a:bodyPr>
          <a:lstStyle xmlns:a="http://schemas.openxmlformats.org/drawingml/2006/main"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en-US" sz="1400" dirty="0"/>
              <a:t>Added negative keywords to remove searches with low relevance</a:t>
            </a:r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48946-93DE-47E5-A47E-1BD9F09541AD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A1095-D27B-457F-B978-9D8989138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6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552199" y="5234457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6933" y="977048"/>
            <a:ext cx="9618133" cy="2960980"/>
          </a:xfrm>
        </p:spPr>
        <p:txBody>
          <a:bodyPr anchor="b">
            <a:normAutofit/>
          </a:bodyPr>
          <a:lstStyle/>
          <a:p>
            <a:pPr algn="l"/>
            <a:r>
              <a:rPr lang="en-US" sz="6000">
                <a:solidFill>
                  <a:srgbClr val="FFFFFF"/>
                </a:solidFill>
              </a:rPr>
              <a:t>Luxurybigisland.com PPC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2671" y="4960137"/>
            <a:ext cx="4148329" cy="1463040"/>
          </a:xfrm>
        </p:spPr>
        <p:txBody>
          <a:bodyPr>
            <a:normAutofit/>
          </a:bodyPr>
          <a:lstStyle/>
          <a:p>
            <a:r>
              <a:rPr lang="en-US" dirty="0"/>
              <a:t>February 2017</a:t>
            </a:r>
          </a:p>
        </p:txBody>
      </p:sp>
    </p:spTree>
    <p:extLst>
      <p:ext uri="{BB962C8B-B14F-4D97-AF65-F5344CB8AC3E}">
        <p14:creationId xmlns:p14="http://schemas.microsoft.com/office/powerpoint/2010/main" val="1449801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5688020" cy="6214535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6434" y="321732"/>
            <a:ext cx="5693835" cy="6214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998" y="965200"/>
            <a:ext cx="4689938" cy="481559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Future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1065" y="974875"/>
            <a:ext cx="4724573" cy="485236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Add conversion tracking to improve lead funnel</a:t>
            </a:r>
          </a:p>
          <a:p>
            <a:r>
              <a:rPr lang="en-US" dirty="0">
                <a:solidFill>
                  <a:srgbClr val="FFFFFF"/>
                </a:solidFill>
              </a:rPr>
              <a:t>Optimize landing page to capture lead information</a:t>
            </a:r>
          </a:p>
          <a:p>
            <a:r>
              <a:rPr lang="en-US" dirty="0">
                <a:solidFill>
                  <a:srgbClr val="FFFFFF"/>
                </a:solidFill>
              </a:rPr>
              <a:t>Reduce </a:t>
            </a:r>
            <a:r>
              <a:rPr lang="en-US">
                <a:solidFill>
                  <a:srgbClr val="FFFFFF"/>
                </a:solidFill>
              </a:rPr>
              <a:t>bounce rates for paid ads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9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792BFC-D581-4A1F-88A9-98B3531932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038643"/>
              </p:ext>
            </p:extLst>
          </p:nvPr>
        </p:nvGraphicFramePr>
        <p:xfrm>
          <a:off x="1010875" y="585216"/>
          <a:ext cx="9720262" cy="5723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269403" cy="1439527"/>
          </a:xfrm>
        </p:spPr>
        <p:txBody>
          <a:bodyPr/>
          <a:lstStyle/>
          <a:p>
            <a:pPr algn="r"/>
            <a:r>
              <a:rPr lang="en-US" dirty="0"/>
              <a:t>Impressions and clicks 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602930" y="1899608"/>
            <a:ext cx="1848050" cy="1353724"/>
            <a:chOff x="6294922" y="2024743"/>
            <a:chExt cx="1848050" cy="1353724"/>
          </a:xfrm>
        </p:grpSpPr>
        <p:sp>
          <p:nvSpPr>
            <p:cNvPr id="3" name="TextBox 2"/>
            <p:cNvSpPr txBox="1"/>
            <p:nvPr/>
          </p:nvSpPr>
          <p:spPr>
            <a:xfrm>
              <a:off x="6294922" y="2024743"/>
              <a:ext cx="1848050" cy="738664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Removed low performing KWs to improve quality score</a:t>
              </a:r>
            </a:p>
          </p:txBody>
        </p:sp>
        <p:cxnSp>
          <p:nvCxnSpPr>
            <p:cNvPr id="6" name="Straight Arrow Connector 5"/>
            <p:cNvCxnSpPr>
              <a:stCxn id="3" idx="2"/>
            </p:cNvCxnSpPr>
            <p:nvPr/>
          </p:nvCxnSpPr>
          <p:spPr>
            <a:xfrm>
              <a:off x="7218947" y="2763407"/>
              <a:ext cx="0" cy="6150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9842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1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9872" y="643467"/>
            <a:ext cx="3936437" cy="5571066"/>
          </a:xfrm>
        </p:spPr>
        <p:txBody>
          <a:bodyPr>
            <a:normAutofit/>
          </a:bodyPr>
          <a:lstStyle/>
          <a:p>
            <a:r>
              <a:rPr lang="en-US" dirty="0"/>
              <a:t>Impressions and clicks activity</a:t>
            </a:r>
          </a:p>
        </p:txBody>
      </p:sp>
      <p:graphicFrame>
        <p:nvGraphicFramePr>
          <p:cNvPr id="22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851654"/>
              </p:ext>
            </p:extLst>
          </p:nvPr>
        </p:nvGraphicFramePr>
        <p:xfrm>
          <a:off x="942975" y="933449"/>
          <a:ext cx="6634080" cy="5281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632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0" y="1724025"/>
            <a:ext cx="5455921" cy="3409949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Keywords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4129" y="2286000"/>
            <a:ext cx="3791711" cy="39319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buClr>
                <a:schemeClr val="accent1"/>
              </a:buClr>
            </a:pPr>
            <a:r>
              <a:rPr lang="en-US" sz="28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Aggressive negative keyword monitoring to remove unrelated search terms and prevent unintended spend. </a:t>
            </a:r>
          </a:p>
          <a:p>
            <a:pPr defTabSz="914400">
              <a:lnSpc>
                <a:spcPct val="90000"/>
              </a:lnSpc>
              <a:buClr>
                <a:schemeClr val="accent1"/>
              </a:buClr>
            </a:pPr>
            <a:endParaRPr lang="en-US" sz="2800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914400">
              <a:lnSpc>
                <a:spcPct val="90000"/>
              </a:lnSpc>
              <a:buClr>
                <a:schemeClr val="accent1"/>
              </a:buClr>
            </a:pPr>
            <a:r>
              <a:rPr lang="en-US" sz="28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Main keywords have not significantly changed.</a:t>
            </a:r>
          </a:p>
          <a:p>
            <a:pPr defTabSz="914400">
              <a:lnSpc>
                <a:spcPct val="90000"/>
              </a:lnSpc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3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performing keywords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537258"/>
              </p:ext>
            </p:extLst>
          </p:nvPr>
        </p:nvGraphicFramePr>
        <p:xfrm>
          <a:off x="854015" y="2084832"/>
          <a:ext cx="10731261" cy="42642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59868">
                  <a:extLst>
                    <a:ext uri="{9D8B030D-6E8A-4147-A177-3AD203B41FA5}">
                      <a16:colId xmlns:a16="http://schemas.microsoft.com/office/drawing/2014/main" val="2300570815"/>
                    </a:ext>
                  </a:extLst>
                </a:gridCol>
                <a:gridCol w="1350640">
                  <a:extLst>
                    <a:ext uri="{9D8B030D-6E8A-4147-A177-3AD203B41FA5}">
                      <a16:colId xmlns:a16="http://schemas.microsoft.com/office/drawing/2014/main" val="3126023603"/>
                    </a:ext>
                  </a:extLst>
                </a:gridCol>
                <a:gridCol w="2616868">
                  <a:extLst>
                    <a:ext uri="{9D8B030D-6E8A-4147-A177-3AD203B41FA5}">
                      <a16:colId xmlns:a16="http://schemas.microsoft.com/office/drawing/2014/main" val="2217135878"/>
                    </a:ext>
                  </a:extLst>
                </a:gridCol>
                <a:gridCol w="1603885">
                  <a:extLst>
                    <a:ext uri="{9D8B030D-6E8A-4147-A177-3AD203B41FA5}">
                      <a16:colId xmlns:a16="http://schemas.microsoft.com/office/drawing/2014/main" val="3918169472"/>
                    </a:ext>
                  </a:extLst>
                </a:gridCol>
              </a:tblGrid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Keywords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Clicks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Impressions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CTR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757607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Kukio</a:t>
                      </a:r>
                      <a:r>
                        <a:rPr lang="en-US" sz="1600" u="none" strike="noStrike" dirty="0">
                          <a:effectLst/>
                        </a:rPr>
                        <a:t> homes for sale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89347436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luxury big island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16.67%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931155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sothebys Hawaii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15.53%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2758690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hawaii luxury real estate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37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13.51%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7517517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Hualalai homes for sale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10.71%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078978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Hawaiian Luxury Home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8.33%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39220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property Hawaii private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5.26%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246365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luxury real estate kona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5.15%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7467615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luxury real estate Hawaii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321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4.98%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7255981"/>
                  </a:ext>
                </a:extLst>
              </a:tr>
              <a:tr h="387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luxury property Hawaii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547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0764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288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Top performing keywords analysis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3584726"/>
              </p:ext>
            </p:extLst>
          </p:nvPr>
        </p:nvGraphicFramePr>
        <p:xfrm>
          <a:off x="642938" y="642938"/>
          <a:ext cx="10896600" cy="3355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231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Clicks by state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71148E-FF4F-432A-B8DF-12DAC97F6E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912774"/>
              </p:ext>
            </p:extLst>
          </p:nvPr>
        </p:nvGraphicFramePr>
        <p:xfrm>
          <a:off x="654518" y="1838426"/>
          <a:ext cx="6583680" cy="4899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69205" y="2084832"/>
            <a:ext cx="42639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62% clicks are coming from three locations: Hawaii, California or Washington.</a:t>
            </a:r>
          </a:p>
          <a:p>
            <a:endParaRPr lang="en-US" sz="2800" i="1" dirty="0"/>
          </a:p>
          <a:p>
            <a:r>
              <a:rPr lang="en-US" sz="2800" i="1" dirty="0"/>
              <a:t>Hawaii is a target segment for future optimization. </a:t>
            </a:r>
          </a:p>
        </p:txBody>
      </p:sp>
    </p:spTree>
    <p:extLst>
      <p:ext uri="{BB962C8B-B14F-4D97-AF65-F5344CB8AC3E}">
        <p14:creationId xmlns:p14="http://schemas.microsoft.com/office/powerpoint/2010/main" val="2227624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position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3938" y="3840482"/>
            <a:ext cx="9720073" cy="2242686"/>
          </a:xfrm>
        </p:spPr>
        <p:txBody>
          <a:bodyPr/>
          <a:lstStyle/>
          <a:p>
            <a:r>
              <a:rPr lang="en-US" dirty="0" err="1"/>
              <a:t>Kukio</a:t>
            </a:r>
            <a:r>
              <a:rPr lang="en-US" dirty="0"/>
              <a:t> ad position improved; No significant change in </a:t>
            </a:r>
            <a:r>
              <a:rPr lang="en-US" dirty="0" err="1"/>
              <a:t>Hualalai</a:t>
            </a:r>
            <a:r>
              <a:rPr lang="en-US" dirty="0"/>
              <a:t> and general search campaign.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759689"/>
              </p:ext>
            </p:extLst>
          </p:nvPr>
        </p:nvGraphicFramePr>
        <p:xfrm>
          <a:off x="1023938" y="2170500"/>
          <a:ext cx="9720265" cy="148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053">
                  <a:extLst>
                    <a:ext uri="{9D8B030D-6E8A-4147-A177-3AD203B41FA5}">
                      <a16:colId xmlns:a16="http://schemas.microsoft.com/office/drawing/2014/main" val="804317879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2066405001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3528945231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3518294245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10101449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Average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59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Kukio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238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Hualalai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449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31651"/>
                  </a:ext>
                </a:extLst>
              </a:tr>
            </a:tbl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89053921"/>
              </p:ext>
            </p:extLst>
          </p:nvPr>
        </p:nvGraphicFramePr>
        <p:xfrm>
          <a:off x="1023939" y="4812632"/>
          <a:ext cx="9720072" cy="139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2182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cxnSp>
        <p:nvCxnSpPr>
          <p:cNvPr id="13" name="Straight Connector 12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4245455" cy="149961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PPC Audience demographics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011503" y="2505456"/>
            <a:ext cx="3791711" cy="3931920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Audience under 35 removed from ad targeting.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008" y="2185416"/>
            <a:ext cx="6359522" cy="314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40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472</TotalTime>
  <Words>362</Words>
  <Application>Microsoft Office PowerPoint</Application>
  <PresentationFormat>Widescreen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Tw Cen MT</vt:lpstr>
      <vt:lpstr>Tw Cen MT Condensed</vt:lpstr>
      <vt:lpstr>Wingdings 3</vt:lpstr>
      <vt:lpstr>Integral</vt:lpstr>
      <vt:lpstr>Luxurybigisland.com PPC Review</vt:lpstr>
      <vt:lpstr>Impressions and clicks  </vt:lpstr>
      <vt:lpstr>Impressions and clicks activity</vt:lpstr>
      <vt:lpstr>Keywords</vt:lpstr>
      <vt:lpstr>Top performing keywords</vt:lpstr>
      <vt:lpstr>Top performing keywords analysis</vt:lpstr>
      <vt:lpstr>Clicks by state</vt:lpstr>
      <vt:lpstr>Ad position</vt:lpstr>
      <vt:lpstr>PPC Audience demographics</vt:lpstr>
      <vt:lpstr>Future initiatives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Luxurybigisland.com PPC Review</dc:title>
  <dc:creator>Bernardo Salas</dc:creator>
  <cp:lastModifiedBy>Steve Boccone</cp:lastModifiedBy>
  <cp:revision>32</cp:revision>
  <dcterms:created xsi:type="dcterms:W3CDTF">2017-02-12T13:35:36Z</dcterms:created>
  <dcterms:modified xsi:type="dcterms:W3CDTF">2017-03-16T06:08:12Z</dcterms:modified>
</cp:coreProperties>
</file>