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1" r:id="rId1"/>
  </p:sldMasterIdLst>
  <p:sldIdLst>
    <p:sldId id="256" r:id="rId2"/>
    <p:sldId id="267" r:id="rId3"/>
    <p:sldId id="271" r:id="rId4"/>
    <p:sldId id="272" r:id="rId5"/>
    <p:sldId id="273" r:id="rId6"/>
    <p:sldId id="269" r:id="rId7"/>
    <p:sldId id="262" r:id="rId8"/>
    <p:sldId id="266" r:id="rId9"/>
    <p:sldId id="259" r:id="rId10"/>
    <p:sldId id="270" r:id="rId11"/>
    <p:sldId id="268" r:id="rId12"/>
    <p:sldId id="265" r:id="rId13"/>
    <p:sldId id="26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8" d="100"/>
          <a:sy n="68" d="100"/>
        </p:scale>
        <p:origin x="5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arth\Downloads\Analytics%20www.luxurybigisland.com%20Audience%20Overview%2020170101-20170228.csv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'Analytics www.luxurybigisland.c'!$B$7</c:f>
              <c:strCache>
                <c:ptCount val="1"/>
                <c:pt idx="0">
                  <c:v>Sessions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'Analytics www.luxurybigisland.c'!$A$8:$A$9</c:f>
              <c:strCache>
                <c:ptCount val="2"/>
                <c:pt idx="0">
                  <c:v>January</c:v>
                </c:pt>
                <c:pt idx="1">
                  <c:v>February</c:v>
                </c:pt>
              </c:strCache>
            </c:strRef>
          </c:cat>
          <c:val>
            <c:numRef>
              <c:f>'Analytics www.luxurybigisland.c'!$B$8:$B$9</c:f>
              <c:numCache>
                <c:formatCode>#,##0</c:formatCode>
                <c:ptCount val="2"/>
                <c:pt idx="0">
                  <c:v>6569</c:v>
                </c:pt>
                <c:pt idx="1">
                  <c:v>5196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71-400B-B171-3FAD4AE5E235}"/>
            </c:ext>
          </c:extLst>
        </c:ser>
        <c:ser>
          <c:idx val="1"/>
          <c:order val="1"/>
          <c:tx>
            <c:strRef>
              <c:f>'Analytics www.luxurybigisland.c'!$C$7</c:f>
              <c:strCache>
                <c:ptCount val="1"/>
                <c:pt idx="0">
                  <c:v>Organic Traffic</c:v>
                </c:pt>
              </c:strCache>
            </c:strRef>
          </c:tx>
          <c:spPr>
            <a:solidFill>
              <a:schemeClr val="accent2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'Analytics www.luxurybigisland.c'!$A$8:$A$9</c:f>
              <c:strCache>
                <c:ptCount val="2"/>
                <c:pt idx="0">
                  <c:v>January</c:v>
                </c:pt>
                <c:pt idx="1">
                  <c:v>February</c:v>
                </c:pt>
              </c:strCache>
            </c:strRef>
          </c:cat>
          <c:val>
            <c:numRef>
              <c:f>'Analytics www.luxurybigisland.c'!$C$8:$C$9</c:f>
              <c:numCache>
                <c:formatCode>General</c:formatCode>
                <c:ptCount val="2"/>
                <c:pt idx="0">
                  <c:v>613</c:v>
                </c:pt>
                <c:pt idx="1">
                  <c:v>686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871-400B-B171-3FAD4AE5E235}"/>
            </c:ext>
          </c:extLst>
        </c:ser>
        <c:ser>
          <c:idx val="2"/>
          <c:order val="2"/>
          <c:tx>
            <c:strRef>
              <c:f>'Analytics www.luxurybigisland.c'!$D$7</c:f>
              <c:strCache>
                <c:ptCount val="1"/>
                <c:pt idx="0">
                  <c:v>Organic Keywords</c:v>
                </c:pt>
              </c:strCache>
            </c:strRef>
          </c:tx>
          <c:spPr>
            <a:solidFill>
              <a:schemeClr val="accent3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'Analytics www.luxurybigisland.c'!$A$8:$A$9</c:f>
              <c:strCache>
                <c:ptCount val="2"/>
                <c:pt idx="0">
                  <c:v>January</c:v>
                </c:pt>
                <c:pt idx="1">
                  <c:v>February</c:v>
                </c:pt>
              </c:strCache>
            </c:strRef>
          </c:cat>
          <c:val>
            <c:numRef>
              <c:f>'Analytics www.luxurybigisland.c'!$D$8:$D$9</c:f>
              <c:numCache>
                <c:formatCode>General</c:formatCode>
                <c:ptCount val="2"/>
                <c:pt idx="0">
                  <c:v>1756</c:v>
                </c:pt>
                <c:pt idx="1">
                  <c:v>2144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871-400B-B171-3FAD4AE5E2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25"/>
        <c:axId val="1792029487"/>
        <c:axId val="1792961631"/>
      </c:barChart>
      <c:catAx>
        <c:axId val="17920294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2961631"/>
        <c:crosses val="autoZero"/>
        <c:auto val="1"/>
        <c:lblAlgn val="ctr"/>
        <c:lblOffset val="100"/>
        <c:noMultiLvlLbl val="0"/>
      </c:catAx>
      <c:valAx>
        <c:axId val="1792961631"/>
        <c:scaling>
          <c:orientation val="minMax"/>
        </c:scaling>
        <c:delete val="0"/>
        <c:axPos val="l"/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20294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1600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smtClean="0"/>
              <a:t>3/16/2017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9227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smtClean="0"/>
              <a:t>3/16/2017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369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smtClean="0"/>
              <a:t>3/16/2017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7944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smtClean="0"/>
              <a:t>3/16/2017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203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3/16/2017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8750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smtClean="0"/>
              <a:t>3/16/2017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093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smtClean="0"/>
              <a:t>3/16/2017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146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3/16/2017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149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smtClean="0"/>
              <a:t>3/16/2017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725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3/16/2017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277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3/16/2017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5626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smtClean="0"/>
              <a:pPr/>
              <a:t>3/16/2017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5428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Luxury big island SEO report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Feb 2017</a:t>
            </a:r>
          </a:p>
        </p:txBody>
      </p:sp>
    </p:spTree>
    <p:extLst>
      <p:ext uri="{BB962C8B-B14F-4D97-AF65-F5344CB8AC3E}">
        <p14:creationId xmlns:p14="http://schemas.microsoft.com/office/powerpoint/2010/main" val="10859358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9936" cy="68580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640080"/>
            <a:ext cx="4069936" cy="5613236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Organic position distribution</a:t>
            </a:r>
          </a:p>
        </p:txBody>
      </p:sp>
      <p:sp>
        <p:nvSpPr>
          <p:cNvPr id="18" name="Content Placeholder 7"/>
          <p:cNvSpPr>
            <a:spLocks noGrp="1"/>
          </p:cNvSpPr>
          <p:nvPr>
            <p:ph idx="1"/>
          </p:nvPr>
        </p:nvSpPr>
        <p:spPr>
          <a:xfrm>
            <a:off x="4699818" y="640081"/>
            <a:ext cx="7172138" cy="2094493"/>
          </a:xfrm>
        </p:spPr>
        <p:txBody>
          <a:bodyPr>
            <a:normAutofit/>
          </a:bodyPr>
          <a:lstStyle/>
          <a:p>
            <a:r>
              <a:rPr lang="en-US" sz="3200" i="1" dirty="0"/>
              <a:t>Good mix of keywords on different page positions. Over 100 keywords on the first search page (1-10).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1956" y="3662516"/>
            <a:ext cx="7620000" cy="2590800"/>
          </a:xfrm>
          <a:prstGeom prst="rect">
            <a:avLst/>
          </a:prstGeom>
        </p:spPr>
      </p:pic>
      <p:pic>
        <p:nvPicPr>
          <p:cNvPr id="8" name="Picture 4" descr="Image result for semrush logo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10039" y="5879836"/>
            <a:ext cx="1707337" cy="746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67103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sp>
        <p:nvSpPr>
          <p:cNvPr id="22" name="Rectangle 2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24" name="Straight Connector 23"/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59968"/>
            <a:ext cx="12192000" cy="22980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cxnSp>
        <p:nvCxnSpPr>
          <p:cNvPr id="28" name="Straight Connector 27"/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30" name="Rectangle 2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8316" y="1057260"/>
            <a:ext cx="5341140" cy="245692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632" y="1399829"/>
            <a:ext cx="5369052" cy="1771786"/>
          </a:xfrm>
          <a:prstGeom prst="rect">
            <a:avLst/>
          </a:prstGeom>
        </p:spPr>
      </p:pic>
      <p:cxnSp>
        <p:nvCxnSpPr>
          <p:cNvPr id="32" name="Straight Connector 31"/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60141" y="822682"/>
            <a:ext cx="0" cy="292608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pc="200">
                <a:solidFill>
                  <a:srgbClr val="FFFFFF"/>
                </a:solidFill>
              </a:rPr>
              <a:t>top organic Keywords and pages</a:t>
            </a:r>
          </a:p>
        </p:txBody>
      </p:sp>
      <p:pic>
        <p:nvPicPr>
          <p:cNvPr id="17" name="Picture 2" descr="Image result for ahrefs logo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681868" y="5100328"/>
            <a:ext cx="1057863" cy="1057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49985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9936" cy="68580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0039" y="640080"/>
            <a:ext cx="3429855" cy="5613236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Top movers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3588850"/>
              </p:ext>
            </p:extLst>
          </p:nvPr>
        </p:nvGraphicFramePr>
        <p:xfrm>
          <a:off x="4672015" y="479978"/>
          <a:ext cx="6786560" cy="6169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0285">
                  <a:extLst>
                    <a:ext uri="{9D8B030D-6E8A-4147-A177-3AD203B41FA5}">
                      <a16:colId xmlns:a16="http://schemas.microsoft.com/office/drawing/2014/main" val="3516757319"/>
                    </a:ext>
                  </a:extLst>
                </a:gridCol>
                <a:gridCol w="1228725">
                  <a:extLst>
                    <a:ext uri="{9D8B030D-6E8A-4147-A177-3AD203B41FA5}">
                      <a16:colId xmlns:a16="http://schemas.microsoft.com/office/drawing/2014/main" val="1168359036"/>
                    </a:ext>
                  </a:extLst>
                </a:gridCol>
                <a:gridCol w="1333500">
                  <a:extLst>
                    <a:ext uri="{9D8B030D-6E8A-4147-A177-3AD203B41FA5}">
                      <a16:colId xmlns:a16="http://schemas.microsoft.com/office/drawing/2014/main" val="2737987094"/>
                    </a:ext>
                  </a:extLst>
                </a:gridCol>
                <a:gridCol w="895350">
                  <a:extLst>
                    <a:ext uri="{9D8B030D-6E8A-4147-A177-3AD203B41FA5}">
                      <a16:colId xmlns:a16="http://schemas.microsoft.com/office/drawing/2014/main" val="3131351105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13562035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Keyword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Previous Position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Position Movement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Current Position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Keyword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867389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mana lani hawaii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mana lani hawaii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728649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big island land for sale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big island land for sale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572483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ocean front property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ocean front property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495603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mauna lai hawaii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mauna lai hawaii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201099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pacific business news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pacific business news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167519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mani lani hawaii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mani lani hawaii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32448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mani lani hawaii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mani lani hawaii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142260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big island real estate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big island real estate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612970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 sand beach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9C0006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 sand beach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598921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big island real estate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big island real estate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895273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beachfront property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9C0006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beachfront property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241683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hualalai homes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hualalai homes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141754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waikoloa resort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waikoloa resort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700470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 estate on the big island hawaii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 estate on the big island hawaii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117065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farm land for sale hawaii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farm land for sale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hawaii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69506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8588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Rectangle 1033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sp>
        <p:nvSpPr>
          <p:cNvPr id="76" name="Rectangle 75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78" name="Straight Connector 77"/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ectangle 7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59968"/>
            <a:ext cx="12192000" cy="22980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cxnSp>
        <p:nvCxnSpPr>
          <p:cNvPr id="82" name="Straight Connector 81"/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84" name="Rectangle 83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0" name="Picture 6" descr="Image result for google analytics log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162336" y="685433"/>
            <a:ext cx="3517120" cy="3200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mage result for ahrefs logo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84632" y="527162"/>
            <a:ext cx="3517119" cy="3517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6" name="Straight Connector 85"/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162617" y="822682"/>
            <a:ext cx="0" cy="292608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469" y="822682"/>
            <a:ext cx="0" cy="292608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Image result for semrush logo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310676" y="1511929"/>
            <a:ext cx="3537345" cy="1547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pc="200">
                <a:solidFill>
                  <a:srgbClr val="FFFFFF"/>
                </a:solidFill>
              </a:rPr>
              <a:t>Sources</a:t>
            </a:r>
          </a:p>
        </p:txBody>
      </p:sp>
    </p:spTree>
    <p:extLst>
      <p:ext uri="{BB962C8B-B14F-4D97-AF65-F5344CB8AC3E}">
        <p14:creationId xmlns:p14="http://schemas.microsoft.com/office/powerpoint/2010/main" val="4201441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Executive summary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Total sessions to the website decreased by 21% but organic traffic increased by 11% due to increase in total organic keywords for the site. 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AB55B007-11CE-4AA0-9CA1-1B3DC4C0024D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514329343"/>
              </p:ext>
            </p:extLst>
          </p:nvPr>
        </p:nvGraphicFramePr>
        <p:xfrm>
          <a:off x="1023938" y="2286000"/>
          <a:ext cx="4754562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19891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 referrers (6 months)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024129" y="1935372"/>
            <a:ext cx="5561602" cy="3867150"/>
            <a:chOff x="1024129" y="1935372"/>
            <a:chExt cx="5561602" cy="3867150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 rotWithShape="1">
            <a:blip r:embed="rId2"/>
            <a:srcRect r="70919"/>
            <a:stretch/>
          </p:blipFill>
          <p:spPr>
            <a:xfrm>
              <a:off x="1024129" y="1935372"/>
              <a:ext cx="2806000" cy="3867150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2"/>
            <a:srcRect l="71441"/>
            <a:stretch/>
          </p:blipFill>
          <p:spPr>
            <a:xfrm>
              <a:off x="3830129" y="1935372"/>
              <a:ext cx="2755602" cy="3867150"/>
            </a:xfrm>
            <a:prstGeom prst="rect">
              <a:avLst/>
            </a:prstGeom>
          </p:spPr>
        </p:pic>
      </p:grpSp>
      <p:sp>
        <p:nvSpPr>
          <p:cNvPr id="5" name="TextBox 4"/>
          <p:cNvSpPr txBox="1"/>
          <p:nvPr/>
        </p:nvSpPr>
        <p:spPr>
          <a:xfrm>
            <a:off x="7004649" y="1935372"/>
            <a:ext cx="456337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70% of LBI traffic in the past 6 months came either through Google or through direct links.</a:t>
            </a:r>
          </a:p>
          <a:p>
            <a:endParaRPr lang="en-US" dirty="0"/>
          </a:p>
          <a:p>
            <a:r>
              <a:rPr lang="en-US" dirty="0"/>
              <a:t>The outsize share of Google traffic (45.2%) highlights the role of continuing SEO in generating traffic for the site. </a:t>
            </a:r>
          </a:p>
        </p:txBody>
      </p:sp>
    </p:spTree>
    <p:extLst>
      <p:ext uri="{BB962C8B-B14F-4D97-AF65-F5344CB8AC3E}">
        <p14:creationId xmlns:p14="http://schemas.microsoft.com/office/powerpoint/2010/main" val="1525143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 referrers (</a:t>
            </a:r>
            <a:r>
              <a:rPr lang="en-US" dirty="0" err="1"/>
              <a:t>february</a:t>
            </a:r>
            <a:r>
              <a:rPr lang="en-US" dirty="0"/>
              <a:t>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935638" y="2079261"/>
            <a:ext cx="45633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February trends for referral traffic follows the general trend found in looking at data for the last 6 months – search engines and direct traffic are still the primary traffic referrers. 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024128" y="1935372"/>
            <a:ext cx="5349807" cy="3800475"/>
            <a:chOff x="1024128" y="1935372"/>
            <a:chExt cx="5349807" cy="3800475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2"/>
            <a:srcRect r="72424"/>
            <a:stretch/>
          </p:blipFill>
          <p:spPr>
            <a:xfrm>
              <a:off x="1024128" y="1935372"/>
              <a:ext cx="2652927" cy="3800475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 rotWithShape="1">
            <a:blip r:embed="rId2"/>
            <a:srcRect l="71967"/>
            <a:stretch/>
          </p:blipFill>
          <p:spPr>
            <a:xfrm>
              <a:off x="3677055" y="1935372"/>
              <a:ext cx="2696880" cy="38004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663128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 website referrers (30 days)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845497"/>
              </p:ext>
            </p:extLst>
          </p:nvPr>
        </p:nvGraphicFramePr>
        <p:xfrm>
          <a:off x="1820164" y="2229288"/>
          <a:ext cx="81280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522669328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5250288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Source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Referrals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372247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onionhousehawaii.com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203111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website-analytics.online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51954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uniquehomes.com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74506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huffingtonpost.com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94098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patch.com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12836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businessinsider.com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952230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prweb.com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313328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queensmarketplace.net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08753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hawaiiinfoguide.com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826104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military-technologies.net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430947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5456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15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sp>
        <p:nvSpPr>
          <p:cNvPr id="44" name="Rectangle 17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45" name="Straight Connector 19"/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2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59968"/>
            <a:ext cx="12192000" cy="22980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cxnSp>
        <p:nvCxnSpPr>
          <p:cNvPr id="47" name="Straight Connector 23"/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48" name="Rectangle 25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2" descr="Image result for ahrefs log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207795" y="484632"/>
            <a:ext cx="3602181" cy="3602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325" y="173145"/>
            <a:ext cx="5511446" cy="4078471"/>
          </a:xfrm>
          <a:prstGeom prst="rect">
            <a:avLst/>
          </a:prstGeom>
        </p:spPr>
      </p:pic>
      <p:cxnSp>
        <p:nvCxnSpPr>
          <p:cNvPr id="49" name="Straight Connector 27"/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60141" y="822682"/>
            <a:ext cx="0" cy="292608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pc="200">
                <a:solidFill>
                  <a:srgbClr val="FFFFFF"/>
                </a:solidFill>
              </a:rPr>
              <a:t>Organic traffic</a:t>
            </a:r>
          </a:p>
        </p:txBody>
      </p:sp>
    </p:spTree>
    <p:extLst>
      <p:ext uri="{BB962C8B-B14F-4D97-AF65-F5344CB8AC3E}">
        <p14:creationId xmlns:p14="http://schemas.microsoft.com/office/powerpoint/2010/main" val="352607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9936" cy="68580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0039" y="640080"/>
            <a:ext cx="3429855" cy="5613236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SEO Audit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35" y="835332"/>
            <a:ext cx="8118633" cy="89185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3063" y="3428998"/>
            <a:ext cx="7524750" cy="2562225"/>
          </a:xfrm>
          <a:prstGeom prst="rect">
            <a:avLst/>
          </a:prstGeom>
        </p:spPr>
      </p:pic>
      <p:pic>
        <p:nvPicPr>
          <p:cNvPr id="9" name="Picture 2" descr="Image result for ahrefs logo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62414" y="5708832"/>
            <a:ext cx="846826" cy="846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Image result for semrush logo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371654" y="5808698"/>
            <a:ext cx="1707337" cy="746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2001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sp>
        <p:nvSpPr>
          <p:cNvPr id="21" name="Rectangle 20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23" name="Straight Connector 22"/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726" cy="6858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/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00698" y="3765314"/>
            <a:ext cx="3200400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6805" y="640080"/>
            <a:ext cx="3378099" cy="303485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400" spc="200"/>
              <a:t>Top Referring content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2021829"/>
              </p:ext>
            </p:extLst>
          </p:nvPr>
        </p:nvGraphicFramePr>
        <p:xfrm>
          <a:off x="4391024" y="-1087"/>
          <a:ext cx="7708362" cy="68209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8926">
                  <a:extLst>
                    <a:ext uri="{9D8B030D-6E8A-4147-A177-3AD203B41FA5}">
                      <a16:colId xmlns:a16="http://schemas.microsoft.com/office/drawing/2014/main" val="3180313819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699871360"/>
                    </a:ext>
                  </a:extLst>
                </a:gridCol>
                <a:gridCol w="1076325">
                  <a:extLst>
                    <a:ext uri="{9D8B030D-6E8A-4147-A177-3AD203B41FA5}">
                      <a16:colId xmlns:a16="http://schemas.microsoft.com/office/drawing/2014/main" val="3214851228"/>
                    </a:ext>
                  </a:extLst>
                </a:gridCol>
                <a:gridCol w="704850">
                  <a:extLst>
                    <a:ext uri="{9D8B030D-6E8A-4147-A177-3AD203B41FA5}">
                      <a16:colId xmlns:a16="http://schemas.microsoft.com/office/drawing/2014/main" val="2264566202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4119256401"/>
                    </a:ext>
                  </a:extLst>
                </a:gridCol>
                <a:gridCol w="583661">
                  <a:extLst>
                    <a:ext uri="{9D8B030D-6E8A-4147-A177-3AD203B41FA5}">
                      <a16:colId xmlns:a16="http://schemas.microsoft.com/office/drawing/2014/main" val="4255508449"/>
                    </a:ext>
                  </a:extLst>
                </a:gridCol>
              </a:tblGrid>
              <a:tr h="36340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Referring Page Title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Referring Page URL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Link Anchor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Domain Rating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URL Rating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 (desc)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406085676"/>
                  </a:ext>
                </a:extLst>
              </a:tr>
              <a:tr h="54256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 This Sprawling $33M Hawaiian Estate the Most Expensive Big Island Has Seen?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http://www.justluxe.com/lifestyle/house-and-home/feature-1959144.php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Luxury Big Island by Harold Clark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39211802"/>
                  </a:ext>
                </a:extLst>
              </a:tr>
              <a:tr h="7048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Dell’s Mitzvah Rescued Buyout as JPMorgan’s Lee Warned of Perils - Bloomberg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http://www.bloomberg.com/news/articles/2013-10-29/dell-s-mitzvah-rescued-buyout-as-jpmorgan-s-lee-warned-of-perils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Harold Clarke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696640589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Onion House, Hawaii... Vacation in a Work of Art - Vacation in a Work of Art! The Onion House, a landmark of Organic Architecture, was built for the McCormick Spice family.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http://www.onionhousehawaii.com/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 Sale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833941093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This $33 million Hawaiian estate looks like my dream home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http://luxatic.com/this-33-million-hawaiian-estate-looks-like-my-dream-home/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Harold Clark from Luxury Big Island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5894538"/>
                  </a:ext>
                </a:extLst>
              </a:tr>
              <a:tr h="5524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Architectural Photography - Interiors Photography - Hospitality Photography - Austin Texas-Hawaii | Ethan Tweedie Photography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http://www.ethantweedie.com/blog/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Harold Clarke’s website Luxury Big Island.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353284540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Architectural Photography - Interiors Photography - Hospitality Photography - Austin Texas-Hawaii | Ethan Tweedie Photography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http://www.ethantweedie.com/blog/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Mauna Kea Resort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4088476793"/>
                  </a:ext>
                </a:extLst>
              </a:tr>
              <a:tr h="5524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Luxury listing: Hualalai resort home in Hawaii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http://www.inman.com/2016/03/31/luxury-listing-hualalai-resort-home-hawaii/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Luxury Big Island By Harold Clarke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10782912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Harold Clarke - Real Estate Agent in Waikoloa, HI - Reviews | Zillow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http://www.zillow.com/profile/Harold-Clarke/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Blog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361461973"/>
                  </a:ext>
                </a:extLst>
              </a:tr>
              <a:tr h="7048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Brutalist holiday: 6 concrete resorts for architecture enthusiasts - The Spaces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http://thespaces.com/2016/02/04/the-brutalist-holiday-6-concrete-resorts-for-architecture-enthusiasts/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Big Island Luxury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241945436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Which Island is Right For Your Hawaii Golf Vacation? - Golf Vacation Insider</a:t>
                      </a:r>
                    </a:p>
                  </a:txBody>
                  <a:tcPr marL="9525" marR="9525" marT="9525" marB="0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http://www.golfvacationinsider.com/usa/islands-kawaii-golf-vacation-14905</a:t>
                      </a:r>
                    </a:p>
                  </a:txBody>
                  <a:tcPr marL="9525" marR="9525" marT="9525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699690909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#Ultimate #Property for #Sale – #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HualalaiResortHome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| LuxeLore.com - Global Luxury Resources Portal | Home for Luxury Brands, Products, Services &amp; discussions on luxury items |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LuxeLore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Global Home Page |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http://luxelore.com/luxe-living/the-ultimate-property-for-sale-hualalairesorthome/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www.luxurybigisland.com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5481744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36178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9936" cy="68580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640080"/>
            <a:ext cx="4069936" cy="5613236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Main organic Competitors</a:t>
            </a:r>
          </a:p>
        </p:txBody>
      </p:sp>
      <p:sp>
        <p:nvSpPr>
          <p:cNvPr id="18" name="Content Placeholder 7"/>
          <p:cNvSpPr>
            <a:spLocks noGrp="1"/>
          </p:cNvSpPr>
          <p:nvPr>
            <p:ph idx="1"/>
          </p:nvPr>
        </p:nvSpPr>
        <p:spPr>
          <a:xfrm>
            <a:off x="4699818" y="640081"/>
            <a:ext cx="7172138" cy="2094493"/>
          </a:xfrm>
        </p:spPr>
        <p:txBody>
          <a:bodyPr>
            <a:normAutofit/>
          </a:bodyPr>
          <a:lstStyle/>
          <a:p>
            <a:r>
              <a:rPr lang="en-US" sz="3200" i="1" dirty="0"/>
              <a:t>Competition level below is based on the number of keywords common to each domain.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9975" y="2734574"/>
            <a:ext cx="7639050" cy="2305050"/>
          </a:xfrm>
          <a:prstGeom prst="rect">
            <a:avLst/>
          </a:prstGeom>
        </p:spPr>
      </p:pic>
      <p:pic>
        <p:nvPicPr>
          <p:cNvPr id="7" name="Picture 2" descr="Image result for ahrefs logo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10039" y="5332891"/>
            <a:ext cx="1218301" cy="1218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38907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466</TotalTime>
  <Words>788</Words>
  <Application>Microsoft Office PowerPoint</Application>
  <PresentationFormat>Widescreen</PresentationFormat>
  <Paragraphs>194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Calibri</vt:lpstr>
      <vt:lpstr>Tw Cen MT</vt:lpstr>
      <vt:lpstr>Tw Cen MT Condensed</vt:lpstr>
      <vt:lpstr>Wingdings 3</vt:lpstr>
      <vt:lpstr>Integral</vt:lpstr>
      <vt:lpstr>Luxury big island SEO report</vt:lpstr>
      <vt:lpstr>Executive summary</vt:lpstr>
      <vt:lpstr>Top referrers (6 months)</vt:lpstr>
      <vt:lpstr>Top referrers (february)</vt:lpstr>
      <vt:lpstr>Top website referrers (30 days)</vt:lpstr>
      <vt:lpstr>Organic traffic</vt:lpstr>
      <vt:lpstr>SEO Audit</vt:lpstr>
      <vt:lpstr>Top Referring content</vt:lpstr>
      <vt:lpstr>Main organic Competitors</vt:lpstr>
      <vt:lpstr>Organic position distribution</vt:lpstr>
      <vt:lpstr>top organic Keywords and pages</vt:lpstr>
      <vt:lpstr>Top movers</vt:lpstr>
      <vt:lpstr>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conifer SEO report</dc:title>
  <dc:creator>Bernardo Salas</dc:creator>
  <cp:lastModifiedBy>Steve Boccone</cp:lastModifiedBy>
  <cp:revision>28</cp:revision>
  <dcterms:created xsi:type="dcterms:W3CDTF">2017-02-13T13:57:58Z</dcterms:created>
  <dcterms:modified xsi:type="dcterms:W3CDTF">2017-03-16T06:08:06Z</dcterms:modified>
</cp:coreProperties>
</file>