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2">
                    <a:tint val="94000"/>
                    <a:satMod val="103000"/>
                    <a:lumMod val="102000"/>
                  </a:schemeClr>
                </a:gs>
                <a:gs pos="50000">
                  <a:schemeClr val="accent2">
                    <a:shade val="100000"/>
                    <a:satMod val="110000"/>
                    <a:lumMod val="100000"/>
                  </a:schemeClr>
                </a:gs>
                <a:gs pos="100000">
                  <a:schemeClr val="accent2">
                    <a:shade val="78000"/>
                    <a:satMod val="120000"/>
                    <a:lumMod val="99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Sheet1!$B$2:$B$6</c:f>
              <c:strCache>
                <c:ptCount val="5"/>
                <c:pt idx="0">
                  <c:v>Dec</c:v>
                </c:pt>
                <c:pt idx="1">
                  <c:v>Jan</c:v>
                </c:pt>
                <c:pt idx="2">
                  <c:v>Feb</c:v>
                </c:pt>
                <c:pt idx="3">
                  <c:v>Mar</c:v>
                </c:pt>
                <c:pt idx="4">
                  <c:v>Apr</c:v>
                </c:pt>
              </c:strCache>
            </c:strRef>
          </c:cat>
          <c:val>
            <c:numRef>
              <c:f>Sheet1!$C$2:$C$6</c:f>
              <c:numCache>
                <c:formatCode>0.00%</c:formatCode>
                <c:ptCount val="5"/>
                <c:pt idx="0">
                  <c:v>2.3999999999999998E-3</c:v>
                </c:pt>
                <c:pt idx="1">
                  <c:v>4.3E-3</c:v>
                </c:pt>
                <c:pt idx="2">
                  <c:v>1.0200000000000001E-2</c:v>
                </c:pt>
                <c:pt idx="3">
                  <c:v>1.29E-2</c:v>
                </c:pt>
                <c:pt idx="4">
                  <c:v>1.9900000000000001E-2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90-4478-89DA-7A67925664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336667736"/>
        <c:axId val="336669376"/>
      </c:barChart>
      <c:catAx>
        <c:axId val="336667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6669376"/>
        <c:crosses val="autoZero"/>
        <c:auto val="1"/>
        <c:lblAlgn val="ctr"/>
        <c:lblOffset val="100"/>
        <c:noMultiLvlLbl val="0"/>
      </c:catAx>
      <c:valAx>
        <c:axId val="336669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6667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Sheet1!$C$10</c:f>
              <c:strCache>
                <c:ptCount val="1"/>
                <c:pt idx="0">
                  <c:v>Sum of Impressions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Sheet1!$B$11:$B$15</c:f>
              <c:strCache>
                <c:ptCount val="5"/>
                <c:pt idx="0">
                  <c:v>Dec</c:v>
                </c:pt>
                <c:pt idx="1">
                  <c:v>Jan</c:v>
                </c:pt>
                <c:pt idx="2">
                  <c:v>Feb</c:v>
                </c:pt>
                <c:pt idx="3">
                  <c:v>Mar</c:v>
                </c:pt>
                <c:pt idx="4">
                  <c:v>Apr</c:v>
                </c:pt>
              </c:strCache>
            </c:strRef>
          </c:cat>
          <c:val>
            <c:numRef>
              <c:f>Sheet1!$C$11:$C$15</c:f>
              <c:numCache>
                <c:formatCode>General</c:formatCode>
                <c:ptCount val="5"/>
                <c:pt idx="0">
                  <c:v>37618</c:v>
                </c:pt>
                <c:pt idx="1">
                  <c:v>154228</c:v>
                </c:pt>
                <c:pt idx="2">
                  <c:v>73129</c:v>
                </c:pt>
                <c:pt idx="3">
                  <c:v>55634</c:v>
                </c:pt>
                <c:pt idx="4">
                  <c:v>28870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A3-4DFA-8903-24CDE8A696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20042344"/>
        <c:axId val="420043984"/>
      </c:barChart>
      <c:lineChart>
        <c:grouping val="standard"/>
        <c:varyColors val="0"/>
        <c:ser>
          <c:idx val="1"/>
          <c:order val="1"/>
          <c:tx>
            <c:strRef>
              <c:f>Sheet1!$D$10</c:f>
              <c:strCache>
                <c:ptCount val="1"/>
                <c:pt idx="0">
                  <c:v>Sum of Clicks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Sheet1!$B$11:$B$15</c:f>
              <c:strCache>
                <c:ptCount val="5"/>
                <c:pt idx="0">
                  <c:v>Dec</c:v>
                </c:pt>
                <c:pt idx="1">
                  <c:v>Jan</c:v>
                </c:pt>
                <c:pt idx="2">
                  <c:v>Feb</c:v>
                </c:pt>
                <c:pt idx="3">
                  <c:v>Mar</c:v>
                </c:pt>
                <c:pt idx="4">
                  <c:v>Apr</c:v>
                </c:pt>
              </c:strCache>
            </c:strRef>
          </c:cat>
          <c:val>
            <c:numRef>
              <c:f>Sheet1!$D$11:$D$15</c:f>
              <c:numCache>
                <c:formatCode>General</c:formatCode>
                <c:ptCount val="5"/>
                <c:pt idx="0">
                  <c:v>92</c:v>
                </c:pt>
                <c:pt idx="1">
                  <c:v>661</c:v>
                </c:pt>
                <c:pt idx="2">
                  <c:v>744</c:v>
                </c:pt>
                <c:pt idx="3">
                  <c:v>715</c:v>
                </c:pt>
                <c:pt idx="4">
                  <c:v>574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AA3-4DFA-8903-24CDE8A696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9165776"/>
        <c:axId val="429170696"/>
      </c:lineChart>
      <c:catAx>
        <c:axId val="420042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043984"/>
        <c:crosses val="autoZero"/>
        <c:auto val="1"/>
        <c:lblAlgn val="ctr"/>
        <c:lblOffset val="100"/>
        <c:noMultiLvlLbl val="0"/>
      </c:catAx>
      <c:valAx>
        <c:axId val="420043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042344"/>
        <c:crosses val="autoZero"/>
        <c:crossBetween val="between"/>
      </c:valAx>
      <c:valAx>
        <c:axId val="42917069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9165776"/>
        <c:crosses val="max"/>
        <c:crossBetween val="between"/>
      </c:valAx>
      <c:catAx>
        <c:axId val="4291657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291706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4814294046577504E-2"/>
          <c:y val="6.8376302757700791E-2"/>
          <c:w val="0.13460421613964924"/>
          <c:h val="7.67848769896743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Sheet1!$C$17</c:f>
              <c:strCache>
                <c:ptCount val="1"/>
                <c:pt idx="0">
                  <c:v>Organic KW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Sheet1!$B$18:$B$21</c:f>
              <c:strCache>
                <c:ptCount val="4"/>
                <c:pt idx="0">
                  <c:v>Jan</c:v>
                </c:pt>
                <c:pt idx="1">
                  <c:v>Feb</c:v>
                </c:pt>
                <c:pt idx="2">
                  <c:v>March</c:v>
                </c:pt>
                <c:pt idx="3">
                  <c:v>April</c:v>
                </c:pt>
              </c:strCache>
            </c:strRef>
          </c:cat>
          <c:val>
            <c:numRef>
              <c:f>Sheet1!$C$18:$C$21</c:f>
              <c:numCache>
                <c:formatCode>General</c:formatCode>
                <c:ptCount val="4"/>
                <c:pt idx="0">
                  <c:v>1756</c:v>
                </c:pt>
                <c:pt idx="1">
                  <c:v>2144</c:v>
                </c:pt>
                <c:pt idx="2">
                  <c:v>2250</c:v>
                </c:pt>
                <c:pt idx="3">
                  <c:v>2853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85-4F40-80EE-588476E92B4F}"/>
            </c:ext>
          </c:extLst>
        </c:ser>
        <c:ser>
          <c:idx val="1"/>
          <c:order val="1"/>
          <c:tx>
            <c:strRef>
              <c:f>Sheet1!$D$17</c:f>
              <c:strCache>
                <c:ptCount val="1"/>
                <c:pt idx="0">
                  <c:v>Traffic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Sheet1!$B$18:$B$21</c:f>
              <c:strCache>
                <c:ptCount val="4"/>
                <c:pt idx="0">
                  <c:v>Jan</c:v>
                </c:pt>
                <c:pt idx="1">
                  <c:v>Feb</c:v>
                </c:pt>
                <c:pt idx="2">
                  <c:v>March</c:v>
                </c:pt>
                <c:pt idx="3">
                  <c:v>April</c:v>
                </c:pt>
              </c:strCache>
            </c:strRef>
          </c:cat>
          <c:val>
            <c:numRef>
              <c:f>Sheet1!$D$18:$D$21</c:f>
              <c:numCache>
                <c:formatCode>General</c:formatCode>
                <c:ptCount val="4"/>
                <c:pt idx="0">
                  <c:v>6569</c:v>
                </c:pt>
                <c:pt idx="1">
                  <c:v>5196</c:v>
                </c:pt>
                <c:pt idx="2">
                  <c:v>7048</c:v>
                </c:pt>
                <c:pt idx="3">
                  <c:v>6046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85-4F40-80EE-588476E92B4F}"/>
            </c:ext>
          </c:extLst>
        </c:ser>
        <c:ser>
          <c:idx val="2"/>
          <c:order val="2"/>
          <c:tx>
            <c:strRef>
              <c:f>Sheet1!$E$17</c:f>
              <c:strCache>
                <c:ptCount val="1"/>
                <c:pt idx="0">
                  <c:v>Organic Traffic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Sheet1!$B$18:$B$21</c:f>
              <c:strCache>
                <c:ptCount val="4"/>
                <c:pt idx="0">
                  <c:v>Jan</c:v>
                </c:pt>
                <c:pt idx="1">
                  <c:v>Feb</c:v>
                </c:pt>
                <c:pt idx="2">
                  <c:v>March</c:v>
                </c:pt>
                <c:pt idx="3">
                  <c:v>April</c:v>
                </c:pt>
              </c:strCache>
            </c:strRef>
          </c:cat>
          <c:val>
            <c:numRef>
              <c:f>Sheet1!$E$18:$E$21</c:f>
              <c:numCache>
                <c:formatCode>General</c:formatCode>
                <c:ptCount val="4"/>
                <c:pt idx="0">
                  <c:v>613</c:v>
                </c:pt>
                <c:pt idx="1">
                  <c:v>686</c:v>
                </c:pt>
                <c:pt idx="2">
                  <c:v>1018</c:v>
                </c:pt>
                <c:pt idx="3">
                  <c:v>1284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85-4F40-80EE-588476E92B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420995488"/>
        <c:axId val="420997128"/>
      </c:barChart>
      <c:catAx>
        <c:axId val="420995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997128"/>
        <c:crosses val="autoZero"/>
        <c:auto val="1"/>
        <c:lblAlgn val="ctr"/>
        <c:lblOffset val="100"/>
        <c:noMultiLvlLbl val="0"/>
      </c:catAx>
      <c:valAx>
        <c:axId val="420997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995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937195350581177E-2"/>
          <c:y val="2.8361549048121854E-2"/>
          <c:w val="0.91314148231471071"/>
          <c:h val="0.91154302865206693"/>
        </c:manualLayout>
      </c:layout>
      <c:lineChart>
        <c:grouping val="standard"/>
        <c:varyColors val="0"/>
        <c:ser>
          <c:idx val="1"/>
          <c:order val="1"/>
          <c:tx>
            <c:strRef>
              <c:f>Sheet1!$H$17</c:f>
              <c:strCache>
                <c:ptCount val="1"/>
                <c:pt idx="0">
                  <c:v>Twitter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Sheet1!$F$18:$F$22</c:f>
              <c:numCache>
                <c:formatCode>mmm\-yy</c:formatCode>
                <c:ptCount val="5"/>
                <c:pt idx="0">
                  <c:v>42705</c:v>
                </c:pt>
                <c:pt idx="1">
                  <c:v>42736</c:v>
                </c:pt>
                <c:pt idx="2">
                  <c:v>42767</c:v>
                </c:pt>
                <c:pt idx="3">
                  <c:v>42795</c:v>
                </c:pt>
                <c:pt idx="4">
                  <c:v>42826</c:v>
                </c:pt>
              </c:numCache>
            </c:numRef>
          </c:cat>
          <c:val>
            <c:numRef>
              <c:f>Sheet1!$H$18:$H$22</c:f>
              <c:numCache>
                <c:formatCode>General</c:formatCode>
                <c:ptCount val="5"/>
                <c:pt idx="0">
                  <c:v>263</c:v>
                </c:pt>
                <c:pt idx="1">
                  <c:v>289</c:v>
                </c:pt>
                <c:pt idx="2">
                  <c:v>294</c:v>
                </c:pt>
                <c:pt idx="3">
                  <c:v>307</c:v>
                </c:pt>
                <c:pt idx="4">
                  <c:v>320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305-439A-81D0-B0811D2DA450}"/>
            </c:ext>
          </c:extLst>
        </c:ser>
        <c:ser>
          <c:idx val="2"/>
          <c:order val="2"/>
          <c:tx>
            <c:strRef>
              <c:f>Sheet1!$I$17</c:f>
              <c:strCache>
                <c:ptCount val="1"/>
                <c:pt idx="0">
                  <c:v>Google+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Sheet1!$F$18:$F$22</c:f>
              <c:numCache>
                <c:formatCode>mmm\-yy</c:formatCode>
                <c:ptCount val="5"/>
                <c:pt idx="0">
                  <c:v>42705</c:v>
                </c:pt>
                <c:pt idx="1">
                  <c:v>42736</c:v>
                </c:pt>
                <c:pt idx="2">
                  <c:v>42767</c:v>
                </c:pt>
                <c:pt idx="3">
                  <c:v>42795</c:v>
                </c:pt>
                <c:pt idx="4">
                  <c:v>42826</c:v>
                </c:pt>
              </c:numCache>
            </c:numRef>
          </c:cat>
          <c:val>
            <c:numRef>
              <c:f>Sheet1!$I$18:$I$22</c:f>
              <c:numCache>
                <c:formatCode>General</c:formatCode>
                <c:ptCount val="5"/>
                <c:pt idx="0">
                  <c:v>165</c:v>
                </c:pt>
                <c:pt idx="1">
                  <c:v>166</c:v>
                </c:pt>
                <c:pt idx="2">
                  <c:v>166</c:v>
                </c:pt>
                <c:pt idx="3">
                  <c:v>166</c:v>
                </c:pt>
                <c:pt idx="4">
                  <c:v>167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305-439A-81D0-B0811D2DA450}"/>
            </c:ext>
          </c:extLst>
        </c:ser>
        <c:ser>
          <c:idx val="3"/>
          <c:order val="3"/>
          <c:tx>
            <c:strRef>
              <c:f>Sheet1!$J$17</c:f>
              <c:strCache>
                <c:ptCount val="1"/>
                <c:pt idx="0">
                  <c:v>LinkedIn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Sheet1!$F$18:$F$22</c:f>
              <c:numCache>
                <c:formatCode>mmm\-yy</c:formatCode>
                <c:ptCount val="5"/>
                <c:pt idx="0">
                  <c:v>42705</c:v>
                </c:pt>
                <c:pt idx="1">
                  <c:v>42736</c:v>
                </c:pt>
                <c:pt idx="2">
                  <c:v>42767</c:v>
                </c:pt>
                <c:pt idx="3">
                  <c:v>42795</c:v>
                </c:pt>
                <c:pt idx="4">
                  <c:v>42826</c:v>
                </c:pt>
              </c:numCache>
            </c:numRef>
          </c:cat>
          <c:val>
            <c:numRef>
              <c:f>Sheet1!$J$18:$J$22</c:f>
              <c:numCache>
                <c:formatCode>General</c:formatCode>
                <c:ptCount val="5"/>
                <c:pt idx="0">
                  <c:v>133</c:v>
                </c:pt>
                <c:pt idx="1">
                  <c:v>134</c:v>
                </c:pt>
                <c:pt idx="2">
                  <c:v>129</c:v>
                </c:pt>
                <c:pt idx="3">
                  <c:v>136</c:v>
                </c:pt>
                <c:pt idx="4">
                  <c:v>137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305-439A-81D0-B0811D2DA450}"/>
            </c:ext>
          </c:extLst>
        </c:ser>
        <c:ser>
          <c:idx val="4"/>
          <c:order val="4"/>
          <c:tx>
            <c:strRef>
              <c:f>Sheet1!$K$17</c:f>
              <c:strCache>
                <c:ptCount val="1"/>
                <c:pt idx="0">
                  <c:v>Youtube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Sheet1!$F$18:$F$22</c:f>
              <c:numCache>
                <c:formatCode>mmm\-yy</c:formatCode>
                <c:ptCount val="5"/>
                <c:pt idx="0">
                  <c:v>42705</c:v>
                </c:pt>
                <c:pt idx="1">
                  <c:v>42736</c:v>
                </c:pt>
                <c:pt idx="2">
                  <c:v>42767</c:v>
                </c:pt>
                <c:pt idx="3">
                  <c:v>42795</c:v>
                </c:pt>
                <c:pt idx="4">
                  <c:v>42826</c:v>
                </c:pt>
              </c:numCache>
            </c:numRef>
          </c:cat>
          <c:val>
            <c:numRef>
              <c:f>Sheet1!$K$18:$K$22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16</c:v>
                </c:pt>
                <c:pt idx="3">
                  <c:v>17</c:v>
                </c:pt>
                <c:pt idx="4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305-439A-81D0-B0811D2DA450}"/>
            </c:ext>
          </c:extLst>
        </c:ser>
        <c:ser>
          <c:idx val="5"/>
          <c:order val="5"/>
          <c:tx>
            <c:strRef>
              <c:f>Sheet1!$L$17</c:f>
              <c:strCache>
                <c:ptCount val="1"/>
                <c:pt idx="0">
                  <c:v>Instragram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Sheet1!$F$18:$F$22</c:f>
              <c:numCache>
                <c:formatCode>mmm\-yy</c:formatCode>
                <c:ptCount val="5"/>
                <c:pt idx="0">
                  <c:v>42705</c:v>
                </c:pt>
                <c:pt idx="1">
                  <c:v>42736</c:v>
                </c:pt>
                <c:pt idx="2">
                  <c:v>42767</c:v>
                </c:pt>
                <c:pt idx="3">
                  <c:v>42795</c:v>
                </c:pt>
                <c:pt idx="4">
                  <c:v>42826</c:v>
                </c:pt>
              </c:numCache>
            </c:numRef>
          </c:cat>
          <c:val>
            <c:numRef>
              <c:f>Sheet1!$L$18:$L$22</c:f>
              <c:numCache>
                <c:formatCode>General</c:formatCode>
                <c:ptCount val="5"/>
                <c:pt idx="0">
                  <c:v>26</c:v>
                </c:pt>
                <c:pt idx="1">
                  <c:v>185</c:v>
                </c:pt>
                <c:pt idx="2">
                  <c:v>200</c:v>
                </c:pt>
                <c:pt idx="3">
                  <c:v>213</c:v>
                </c:pt>
                <c:pt idx="4">
                  <c:v>216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305-439A-81D0-B0811D2DA450}"/>
            </c:ext>
          </c:extLst>
        </c:ser>
        <c:ser>
          <c:idx val="6"/>
          <c:order val="6"/>
          <c:tx>
            <c:strRef>
              <c:f>Sheet1!$M$17</c:f>
              <c:strCache>
                <c:ptCount val="1"/>
                <c:pt idx="0">
                  <c:v>Pinterest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Sheet1!$F$18:$F$22</c:f>
              <c:numCache>
                <c:formatCode>mmm\-yy</c:formatCode>
                <c:ptCount val="5"/>
                <c:pt idx="0">
                  <c:v>42705</c:v>
                </c:pt>
                <c:pt idx="1">
                  <c:v>42736</c:v>
                </c:pt>
                <c:pt idx="2">
                  <c:v>42767</c:v>
                </c:pt>
                <c:pt idx="3">
                  <c:v>42795</c:v>
                </c:pt>
                <c:pt idx="4">
                  <c:v>42826</c:v>
                </c:pt>
              </c:numCache>
            </c:numRef>
          </c:cat>
          <c:val>
            <c:numRef>
              <c:f>Sheet1!$M$18:$M$22</c:f>
              <c:numCache>
                <c:formatCode>General</c:formatCode>
                <c:ptCount val="5"/>
                <c:pt idx="0">
                  <c:v>20</c:v>
                </c:pt>
                <c:pt idx="1">
                  <c:v>20</c:v>
                </c:pt>
                <c:pt idx="2">
                  <c:v>22</c:v>
                </c:pt>
                <c:pt idx="3">
                  <c:v>22</c:v>
                </c:pt>
                <c:pt idx="4">
                  <c:v>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305-439A-81D0-B0811D2DA45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17136176"/>
        <c:axId val="528760488"/>
      </c:lineChart>
      <c:lineChart>
        <c:grouping val="standard"/>
        <c:varyColors val="0"/>
        <c:ser>
          <c:idx val="0"/>
          <c:order val="0"/>
          <c:tx>
            <c:strRef>
              <c:f>Sheet1!$G$17</c:f>
              <c:strCache>
                <c:ptCount val="1"/>
                <c:pt idx="0">
                  <c:v>Facebook Likes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Sheet1!$F$18:$F$22</c:f>
              <c:numCache>
                <c:formatCode>mmm\-yy</c:formatCode>
                <c:ptCount val="5"/>
                <c:pt idx="0">
                  <c:v>42705</c:v>
                </c:pt>
                <c:pt idx="1">
                  <c:v>42736</c:v>
                </c:pt>
                <c:pt idx="2">
                  <c:v>42767</c:v>
                </c:pt>
                <c:pt idx="3">
                  <c:v>42795</c:v>
                </c:pt>
                <c:pt idx="4">
                  <c:v>42826</c:v>
                </c:pt>
              </c:numCache>
            </c:numRef>
          </c:cat>
          <c:val>
            <c:numRef>
              <c:f>Sheet1!$G$18:$G$22</c:f>
              <c:numCache>
                <c:formatCode>General</c:formatCode>
                <c:ptCount val="5"/>
                <c:pt idx="0">
                  <c:v>1772</c:v>
                </c:pt>
                <c:pt idx="1">
                  <c:v>1782</c:v>
                </c:pt>
                <c:pt idx="2">
                  <c:v>1808</c:v>
                </c:pt>
                <c:pt idx="3">
                  <c:v>1810</c:v>
                </c:pt>
                <c:pt idx="4">
                  <c:v>1823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F305-439A-81D0-B0811D2DA45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31078368"/>
        <c:axId val="531076072"/>
      </c:lineChart>
      <c:dateAx>
        <c:axId val="417136176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8760488"/>
        <c:crosses val="autoZero"/>
        <c:auto val="1"/>
        <c:lblOffset val="100"/>
        <c:baseTimeUnit val="months"/>
      </c:dateAx>
      <c:valAx>
        <c:axId val="528760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7136176"/>
        <c:crosses val="autoZero"/>
        <c:crossBetween val="between"/>
      </c:valAx>
      <c:valAx>
        <c:axId val="53107607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078368"/>
        <c:crosses val="max"/>
        <c:crossBetween val="between"/>
      </c:valAx>
      <c:dateAx>
        <c:axId val="531078368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531076072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40068949714619"/>
          <c:y val="1.4815407325238009E-2"/>
          <c:w val="0.67198610590342878"/>
          <c:h val="4.15185061645258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Sheet1!$C$3</c:f>
              <c:strCache>
                <c:ptCount val="1"/>
                <c:pt idx="0">
                  <c:v>Sum of Daily Page Engaged Users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Sheet1!$B$4:$B$9</c:f>
              <c:strCache>
                <c:ptCount val="6"/>
                <c:pt idx="0">
                  <c:v>Nov-16</c:v>
                </c:pt>
                <c:pt idx="1">
                  <c:v>Dec-16</c:v>
                </c:pt>
                <c:pt idx="2">
                  <c:v>Jan-17</c:v>
                </c:pt>
                <c:pt idx="3">
                  <c:v>Feb-17</c:v>
                </c:pt>
                <c:pt idx="4">
                  <c:v>Mar-17</c:v>
                </c:pt>
                <c:pt idx="5">
                  <c:v>Apr-17</c:v>
                </c:pt>
              </c:strCache>
            </c:strRef>
          </c:cat>
          <c:val>
            <c:numRef>
              <c:f>Sheet1!$C$4:$C$9</c:f>
              <c:numCache>
                <c:formatCode>General</c:formatCode>
                <c:ptCount val="6"/>
                <c:pt idx="0">
                  <c:v>17</c:v>
                </c:pt>
                <c:pt idx="1">
                  <c:v>79</c:v>
                </c:pt>
                <c:pt idx="2">
                  <c:v>711</c:v>
                </c:pt>
                <c:pt idx="3">
                  <c:v>342</c:v>
                </c:pt>
                <c:pt idx="4">
                  <c:v>408</c:v>
                </c:pt>
                <c:pt idx="5">
                  <c:v>347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6E-47D8-8397-4F3A0991D2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4244104"/>
        <c:axId val="403402896"/>
      </c:barChart>
      <c:catAx>
        <c:axId val="404244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3402896"/>
        <c:crosses val="autoZero"/>
        <c:auto val="1"/>
        <c:lblAlgn val="ctr"/>
        <c:lblOffset val="100"/>
        <c:noMultiLvlLbl val="0"/>
      </c:catAx>
      <c:valAx>
        <c:axId val="403402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4244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Monthly PPC CTR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F7DC762-1DF2-46B7-BA4D-AADBA18CD2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9290153"/>
              </p:ext>
            </p:extLst>
          </p:nvPr>
        </p:nvGraphicFramePr>
        <p:xfrm>
          <a:off x="1061049" y="1483743"/>
          <a:ext cx="10808898" cy="5011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284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Monthly PPC Clicks and Impressions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7CF1729-81AE-4B78-9248-1801C28CE6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6623296"/>
              </p:ext>
            </p:extLst>
          </p:nvPr>
        </p:nvGraphicFramePr>
        <p:xfrm>
          <a:off x="1371600" y="1639019"/>
          <a:ext cx="9601200" cy="4813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1154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SEO Organic Keywords and Traffic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4A2983C-995C-4F3C-845F-9D0D6851FF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4685812"/>
              </p:ext>
            </p:extLst>
          </p:nvPr>
        </p:nvGraphicFramePr>
        <p:xfrm>
          <a:off x="1371600" y="1561381"/>
          <a:ext cx="9601200" cy="4787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4647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Social Media Followers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E60E757-7826-41F4-AFBB-05C4DD8829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850638"/>
              </p:ext>
            </p:extLst>
          </p:nvPr>
        </p:nvGraphicFramePr>
        <p:xfrm>
          <a:off x="1371600" y="1595887"/>
          <a:ext cx="9601200" cy="4925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1093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Facebook Monthly Post Engagement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BF0E625-84FD-481A-9D1A-742BBDAC73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0131590"/>
              </p:ext>
            </p:extLst>
          </p:nvPr>
        </p:nvGraphicFramePr>
        <p:xfrm>
          <a:off x="1371600" y="1483743"/>
          <a:ext cx="9601200" cy="4908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594246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45</TotalTime>
  <Words>20</Words>
  <Application>Microsoft Office PowerPoint</Application>
  <PresentationFormat>Widescreen</PresentationFormat>
  <Paragraphs>5</Paragraphs>
  <Slides>5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Franklin Gothic Book</vt:lpstr>
      <vt:lpstr>Crop</vt:lpstr>
      <vt:lpstr>Monthly PPC CTR</vt:lpstr>
      <vt:lpstr>Monthly PPC Clicks and Impressions</vt:lpstr>
      <vt:lpstr>SEO Organic Keywords and Traffic</vt:lpstr>
      <vt:lpstr>Social Media Followers</vt:lpstr>
      <vt:lpstr>Facebook Monthly Post Engagement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Bernardo Salas</dc:creator>
  <cp:lastModifiedBy>Bernardo Salas</cp:lastModifiedBy>
  <cp:revision>9</cp:revision>
  <dcterms:created xsi:type="dcterms:W3CDTF">2017-04-18T12:31:38Z</dcterms:created>
  <dcterms:modified xsi:type="dcterms:W3CDTF">2017-05-17T03:53:43Z</dcterms:modified>
</cp:coreProperties>
</file>