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Google%20Drive\Luxurybigisland.com\LBI%20March%20Graph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Google%20Drive\Luxurybigisland.com\LBI%20March%20Graph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2">
                    <a:tint val="94000"/>
                    <a:satMod val="103000"/>
                    <a:lumMod val="102000"/>
                  </a:schemeClr>
                </a:gs>
                <a:gs pos="50000">
                  <a:schemeClr val="accent2">
                    <a:shade val="100000"/>
                    <a:satMod val="110000"/>
                    <a:lumMod val="100000"/>
                  </a:schemeClr>
                </a:gs>
                <a:gs pos="100000">
                  <a:schemeClr val="accent2">
                    <a:shade val="78000"/>
                    <a:satMod val="120000"/>
                    <a:lumMod val="99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Sheet1!$B$2:$B$6</c:f>
              <c:strCache>
                <c:ptCount val="5"/>
                <c:pt idx="0">
                  <c:v>Dec</c:v>
                </c:pt>
                <c:pt idx="1">
                  <c:v>Jan</c:v>
                </c:pt>
                <c:pt idx="2">
                  <c:v>Feb</c:v>
                </c:pt>
                <c:pt idx="3">
                  <c:v>Mar</c:v>
                </c:pt>
                <c:pt idx="4">
                  <c:v>Apr</c:v>
                </c:pt>
              </c:strCache>
            </c:strRef>
          </c:cat>
          <c:val>
            <c:numRef>
              <c:f>Sheet1!$C$2:$C$6</c:f>
              <c:numCache>
                <c:formatCode>0.00%</c:formatCode>
                <c:ptCount val="5"/>
                <c:pt idx="0">
                  <c:v>2.3999999999999998E-3</c:v>
                </c:pt>
                <c:pt idx="1">
                  <c:v>4.3E-3</c:v>
                </c:pt>
                <c:pt idx="2">
                  <c:v>1.0200000000000001E-2</c:v>
                </c:pt>
                <c:pt idx="3">
                  <c:v>1.29E-2</c:v>
                </c:pt>
                <c:pt idx="4">
                  <c:v>1.9900000000000001E-2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90-4478-89DA-7A67925664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336667736"/>
        <c:axId val="336669376"/>
      </c:barChart>
      <c:catAx>
        <c:axId val="336667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6669376"/>
        <c:crosses val="autoZero"/>
        <c:auto val="1"/>
        <c:lblAlgn val="ctr"/>
        <c:lblOffset val="100"/>
        <c:noMultiLvlLbl val="0"/>
      </c:catAx>
      <c:valAx>
        <c:axId val="336669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6667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Sheet1!$C$10</c:f>
              <c:strCache>
                <c:ptCount val="1"/>
                <c:pt idx="0">
                  <c:v>Sum of Impressions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Sheet1!$B$11:$B$15</c:f>
              <c:strCache>
                <c:ptCount val="5"/>
                <c:pt idx="0">
                  <c:v>Dec</c:v>
                </c:pt>
                <c:pt idx="1">
                  <c:v>Jan</c:v>
                </c:pt>
                <c:pt idx="2">
                  <c:v>Feb</c:v>
                </c:pt>
                <c:pt idx="3">
                  <c:v>Mar</c:v>
                </c:pt>
                <c:pt idx="4">
                  <c:v>Apr</c:v>
                </c:pt>
              </c:strCache>
            </c:strRef>
          </c:cat>
          <c:val>
            <c:numRef>
              <c:f>Sheet1!$C$11:$C$15</c:f>
              <c:numCache>
                <c:formatCode>General</c:formatCode>
                <c:ptCount val="5"/>
                <c:pt idx="0">
                  <c:v>37618</c:v>
                </c:pt>
                <c:pt idx="1">
                  <c:v>154228</c:v>
                </c:pt>
                <c:pt idx="2">
                  <c:v>73129</c:v>
                </c:pt>
                <c:pt idx="3">
                  <c:v>55634</c:v>
                </c:pt>
                <c:pt idx="4">
                  <c:v>28870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A3-4DFA-8903-24CDE8A696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20042344"/>
        <c:axId val="420043984"/>
      </c:barChart>
      <c:lineChart>
        <c:grouping val="standard"/>
        <c:varyColors val="0"/>
        <c:ser>
          <c:idx val="1"/>
          <c:order val="1"/>
          <c:tx>
            <c:strRef>
              <c:f>Sheet1!$D$10</c:f>
              <c:strCache>
                <c:ptCount val="1"/>
                <c:pt idx="0">
                  <c:v>Sum of Clicks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Sheet1!$B$11:$B$15</c:f>
              <c:strCache>
                <c:ptCount val="5"/>
                <c:pt idx="0">
                  <c:v>Dec</c:v>
                </c:pt>
                <c:pt idx="1">
                  <c:v>Jan</c:v>
                </c:pt>
                <c:pt idx="2">
                  <c:v>Feb</c:v>
                </c:pt>
                <c:pt idx="3">
                  <c:v>Mar</c:v>
                </c:pt>
                <c:pt idx="4">
                  <c:v>Apr</c:v>
                </c:pt>
              </c:strCache>
            </c:strRef>
          </c:cat>
          <c:val>
            <c:numRef>
              <c:f>Sheet1!$D$11:$D$15</c:f>
              <c:numCache>
                <c:formatCode>General</c:formatCode>
                <c:ptCount val="5"/>
                <c:pt idx="0">
                  <c:v>92</c:v>
                </c:pt>
                <c:pt idx="1">
                  <c:v>661</c:v>
                </c:pt>
                <c:pt idx="2">
                  <c:v>744</c:v>
                </c:pt>
                <c:pt idx="3">
                  <c:v>715</c:v>
                </c:pt>
                <c:pt idx="4">
                  <c:v>574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AA3-4DFA-8903-24CDE8A696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9165776"/>
        <c:axId val="429170696"/>
      </c:lineChart>
      <c:catAx>
        <c:axId val="420042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043984"/>
        <c:crosses val="autoZero"/>
        <c:auto val="1"/>
        <c:lblAlgn val="ctr"/>
        <c:lblOffset val="100"/>
        <c:noMultiLvlLbl val="0"/>
      </c:catAx>
      <c:valAx>
        <c:axId val="420043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042344"/>
        <c:crosses val="autoZero"/>
        <c:crossBetween val="between"/>
      </c:valAx>
      <c:valAx>
        <c:axId val="42917069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9165776"/>
        <c:crosses val="max"/>
        <c:crossBetween val="between"/>
      </c:valAx>
      <c:catAx>
        <c:axId val="429165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291706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4814294046577504E-2"/>
          <c:y val="6.8376302757700791E-2"/>
          <c:w val="0.13460421613964924"/>
          <c:h val="7.67848769896743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Sheet1!$C$17</c:f>
              <c:strCache>
                <c:ptCount val="1"/>
                <c:pt idx="0">
                  <c:v>Organic KW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Sheet1!$B$18:$B$21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March</c:v>
                </c:pt>
                <c:pt idx="3">
                  <c:v>April</c:v>
                </c:pt>
              </c:strCache>
            </c:strRef>
          </c:cat>
          <c:val>
            <c:numRef>
              <c:f>Sheet1!$C$18:$C$21</c:f>
              <c:numCache>
                <c:formatCode>General</c:formatCode>
                <c:ptCount val="4"/>
                <c:pt idx="0">
                  <c:v>1756</c:v>
                </c:pt>
                <c:pt idx="1">
                  <c:v>2144</c:v>
                </c:pt>
                <c:pt idx="2">
                  <c:v>2250</c:v>
                </c:pt>
                <c:pt idx="3">
                  <c:v>2853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85-4F40-80EE-588476E92B4F}"/>
            </c:ext>
          </c:extLst>
        </c:ser>
        <c:ser>
          <c:idx val="1"/>
          <c:order val="1"/>
          <c:tx>
            <c:strRef>
              <c:f>Sheet1!$D$17</c:f>
              <c:strCache>
                <c:ptCount val="1"/>
                <c:pt idx="0">
                  <c:v>Traffic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Sheet1!$B$18:$B$21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March</c:v>
                </c:pt>
                <c:pt idx="3">
                  <c:v>April</c:v>
                </c:pt>
              </c:strCache>
            </c:strRef>
          </c:cat>
          <c:val>
            <c:numRef>
              <c:f>Sheet1!$D$18:$D$21</c:f>
              <c:numCache>
                <c:formatCode>General</c:formatCode>
                <c:ptCount val="4"/>
                <c:pt idx="0">
                  <c:v>6569</c:v>
                </c:pt>
                <c:pt idx="1">
                  <c:v>5196</c:v>
                </c:pt>
                <c:pt idx="2">
                  <c:v>7048</c:v>
                </c:pt>
                <c:pt idx="3">
                  <c:v>6046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85-4F40-80EE-588476E92B4F}"/>
            </c:ext>
          </c:extLst>
        </c:ser>
        <c:ser>
          <c:idx val="2"/>
          <c:order val="2"/>
          <c:tx>
            <c:strRef>
              <c:f>Sheet1!$E$17</c:f>
              <c:strCache>
                <c:ptCount val="1"/>
                <c:pt idx="0">
                  <c:v>Organic Traffic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Sheet1!$B$18:$B$21</c:f>
              <c:strCache>
                <c:ptCount val="4"/>
                <c:pt idx="0">
                  <c:v>Jan</c:v>
                </c:pt>
                <c:pt idx="1">
                  <c:v>Feb</c:v>
                </c:pt>
                <c:pt idx="2">
                  <c:v>March</c:v>
                </c:pt>
                <c:pt idx="3">
                  <c:v>April</c:v>
                </c:pt>
              </c:strCache>
            </c:strRef>
          </c:cat>
          <c:val>
            <c:numRef>
              <c:f>Sheet1!$E$18:$E$21</c:f>
              <c:numCache>
                <c:formatCode>General</c:formatCode>
                <c:ptCount val="4"/>
                <c:pt idx="0">
                  <c:v>613</c:v>
                </c:pt>
                <c:pt idx="1">
                  <c:v>686</c:v>
                </c:pt>
                <c:pt idx="2">
                  <c:v>1018</c:v>
                </c:pt>
                <c:pt idx="3">
                  <c:v>1284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85-4F40-80EE-588476E92B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420995488"/>
        <c:axId val="420997128"/>
      </c:barChart>
      <c:catAx>
        <c:axId val="420995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97128"/>
        <c:crosses val="autoZero"/>
        <c:auto val="1"/>
        <c:lblAlgn val="ctr"/>
        <c:lblOffset val="100"/>
        <c:noMultiLvlLbl val="0"/>
      </c:catAx>
      <c:valAx>
        <c:axId val="420997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995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Sheet2!$N$1</c:f>
              <c:strCache>
                <c:ptCount val="1"/>
                <c:pt idx="0">
                  <c:v>Facebook Likes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2.7949735449735474E-2"/>
                  <c:y val="-4.23535924683973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5DD-41D7-A635-5B593058D055}"/>
                </c:ext>
              </c:extLst>
            </c:dLbl>
            <c:dLbl>
              <c:idx val="1"/>
              <c:layout>
                <c:manualLayout>
                  <c:x val="-2.7949735449735499E-2"/>
                  <c:y val="-3.93283358635118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5DD-41D7-A635-5B593058D055}"/>
                </c:ext>
              </c:extLst>
            </c:dLbl>
            <c:dLbl>
              <c:idx val="2"/>
              <c:layout>
                <c:manualLayout>
                  <c:x val="-2.927248677248687E-2"/>
                  <c:y val="-4.23535924683974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DD-41D7-A635-5B593058D055}"/>
                </c:ext>
              </c:extLst>
            </c:dLbl>
            <c:dLbl>
              <c:idx val="3"/>
              <c:layout>
                <c:manualLayout>
                  <c:x val="-2.7949735449735547E-2"/>
                  <c:y val="-3.93283358635118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DD-41D7-A635-5B593058D0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Sheet2!$M$2:$M$5</c:f>
              <c:numCache>
                <c:formatCode>mmm\-yy</c:formatCode>
                <c:ptCount val="4"/>
                <c:pt idx="0">
                  <c:v>42705</c:v>
                </c:pt>
                <c:pt idx="1">
                  <c:v>42736</c:v>
                </c:pt>
                <c:pt idx="2">
                  <c:v>42767</c:v>
                </c:pt>
                <c:pt idx="3">
                  <c:v>42795</c:v>
                </c:pt>
              </c:numCache>
            </c:numRef>
          </c:cat>
          <c:val>
            <c:numRef>
              <c:f>Sheet2!$N$2:$N$5</c:f>
              <c:numCache>
                <c:formatCode>General</c:formatCode>
                <c:ptCount val="4"/>
                <c:pt idx="0">
                  <c:v>1772</c:v>
                </c:pt>
                <c:pt idx="1">
                  <c:v>1782</c:v>
                </c:pt>
                <c:pt idx="2">
                  <c:v>1808</c:v>
                </c:pt>
                <c:pt idx="3">
                  <c:v>1810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140-4E18-A309-55E1A5700DC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29052352"/>
        <c:axId val="229058256"/>
      </c:lineChart>
      <c:lineChart>
        <c:grouping val="standard"/>
        <c:varyColors val="0"/>
        <c:ser>
          <c:idx val="1"/>
          <c:order val="1"/>
          <c:tx>
            <c:strRef>
              <c:f>Sheet2!$O$1</c:f>
              <c:strCache>
                <c:ptCount val="1"/>
                <c:pt idx="0">
                  <c:v>Twitter Followers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Sheet2!$M$2:$M$5</c:f>
              <c:numCache>
                <c:formatCode>mmm\-yy</c:formatCode>
                <c:ptCount val="4"/>
                <c:pt idx="0">
                  <c:v>42705</c:v>
                </c:pt>
                <c:pt idx="1">
                  <c:v>42736</c:v>
                </c:pt>
                <c:pt idx="2">
                  <c:v>42767</c:v>
                </c:pt>
                <c:pt idx="3">
                  <c:v>42795</c:v>
                </c:pt>
              </c:numCache>
            </c:numRef>
          </c:cat>
          <c:val>
            <c:numRef>
              <c:f>Sheet2!$O$2:$O$5</c:f>
              <c:numCache>
                <c:formatCode>General</c:formatCode>
                <c:ptCount val="4"/>
                <c:pt idx="0">
                  <c:v>263</c:v>
                </c:pt>
                <c:pt idx="1">
                  <c:v>289</c:v>
                </c:pt>
                <c:pt idx="2">
                  <c:v>294</c:v>
                </c:pt>
                <c:pt idx="3">
                  <c:v>307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140-4E18-A309-55E1A5700DC0}"/>
            </c:ext>
          </c:extLst>
        </c:ser>
        <c:ser>
          <c:idx val="2"/>
          <c:order val="2"/>
          <c:tx>
            <c:strRef>
              <c:f>Sheet2!$P$1</c:f>
              <c:strCache>
                <c:ptCount val="1"/>
                <c:pt idx="0">
                  <c:v>Google+ Followers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triangle"/>
            <c:size val="6"/>
            <c:spPr>
              <a:solidFill>
                <a:schemeClr val="accent3"/>
              </a:solidFill>
              <a:ln w="9525">
                <a:solidFill>
                  <a:schemeClr val="accent3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Sheet2!$M$2:$M$5</c:f>
              <c:numCache>
                <c:formatCode>mmm\-yy</c:formatCode>
                <c:ptCount val="4"/>
                <c:pt idx="0">
                  <c:v>42705</c:v>
                </c:pt>
                <c:pt idx="1">
                  <c:v>42736</c:v>
                </c:pt>
                <c:pt idx="2">
                  <c:v>42767</c:v>
                </c:pt>
                <c:pt idx="3">
                  <c:v>42795</c:v>
                </c:pt>
              </c:numCache>
            </c:numRef>
          </c:cat>
          <c:val>
            <c:numRef>
              <c:f>Sheet2!$P$2:$P$5</c:f>
              <c:numCache>
                <c:formatCode>General</c:formatCode>
                <c:ptCount val="4"/>
                <c:pt idx="0">
                  <c:v>165</c:v>
                </c:pt>
                <c:pt idx="1">
                  <c:v>166</c:v>
                </c:pt>
                <c:pt idx="2">
                  <c:v>166</c:v>
                </c:pt>
                <c:pt idx="3">
                  <c:v>166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140-4E18-A309-55E1A5700DC0}"/>
            </c:ext>
          </c:extLst>
        </c:ser>
        <c:ser>
          <c:idx val="3"/>
          <c:order val="3"/>
          <c:tx>
            <c:strRef>
              <c:f>Sheet2!$Q$1</c:f>
              <c:strCache>
                <c:ptCount val="1"/>
                <c:pt idx="0">
                  <c:v>LinkedIn Followers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x"/>
            <c:size val="6"/>
            <c:spPr>
              <a:noFill/>
              <a:ln w="9525">
                <a:solidFill>
                  <a:schemeClr val="accent4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Sheet2!$M$2:$M$5</c:f>
              <c:numCache>
                <c:formatCode>mmm\-yy</c:formatCode>
                <c:ptCount val="4"/>
                <c:pt idx="0">
                  <c:v>42705</c:v>
                </c:pt>
                <c:pt idx="1">
                  <c:v>42736</c:v>
                </c:pt>
                <c:pt idx="2">
                  <c:v>42767</c:v>
                </c:pt>
                <c:pt idx="3">
                  <c:v>42795</c:v>
                </c:pt>
              </c:numCache>
            </c:numRef>
          </c:cat>
          <c:val>
            <c:numRef>
              <c:f>Sheet2!$Q$2:$Q$5</c:f>
              <c:numCache>
                <c:formatCode>General</c:formatCode>
                <c:ptCount val="4"/>
                <c:pt idx="0">
                  <c:v>133</c:v>
                </c:pt>
                <c:pt idx="1">
                  <c:v>134</c:v>
                </c:pt>
                <c:pt idx="2">
                  <c:v>129</c:v>
                </c:pt>
                <c:pt idx="3">
                  <c:v>136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140-4E18-A309-55E1A5700DC0}"/>
            </c:ext>
          </c:extLst>
        </c:ser>
        <c:ser>
          <c:idx val="4"/>
          <c:order val="4"/>
          <c:tx>
            <c:strRef>
              <c:f>Sheet2!$R$1</c:f>
              <c:strCache>
                <c:ptCount val="1"/>
                <c:pt idx="0">
                  <c:v>Youtube Subscribers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star"/>
            <c:size val="6"/>
            <c:spPr>
              <a:noFill/>
              <a:ln w="9525">
                <a:solidFill>
                  <a:schemeClr val="accent5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Sheet2!$M$2:$M$5</c:f>
              <c:numCache>
                <c:formatCode>mmm\-yy</c:formatCode>
                <c:ptCount val="4"/>
                <c:pt idx="0">
                  <c:v>42705</c:v>
                </c:pt>
                <c:pt idx="1">
                  <c:v>42736</c:v>
                </c:pt>
                <c:pt idx="2">
                  <c:v>42767</c:v>
                </c:pt>
                <c:pt idx="3">
                  <c:v>42795</c:v>
                </c:pt>
              </c:numCache>
            </c:numRef>
          </c:cat>
          <c:val>
            <c:numRef>
              <c:f>Sheet2!$R$2:$R$5</c:f>
              <c:numCache>
                <c:formatCode>General</c:formatCode>
                <c:ptCount val="4"/>
                <c:pt idx="0">
                  <c:v>12</c:v>
                </c:pt>
                <c:pt idx="1">
                  <c:v>12</c:v>
                </c:pt>
                <c:pt idx="2">
                  <c:v>16</c:v>
                </c:pt>
                <c:pt idx="3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140-4E18-A309-55E1A5700DC0}"/>
            </c:ext>
          </c:extLst>
        </c:ser>
        <c:ser>
          <c:idx val="5"/>
          <c:order val="5"/>
          <c:tx>
            <c:strRef>
              <c:f>Sheet2!$S$1</c:f>
              <c:strCache>
                <c:ptCount val="1"/>
                <c:pt idx="0">
                  <c:v>Instragram Followers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6"/>
              </a:solidFill>
              <a:ln w="9525">
                <a:solidFill>
                  <a:schemeClr val="accent6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Sheet2!$M$2:$M$5</c:f>
              <c:numCache>
                <c:formatCode>mmm\-yy</c:formatCode>
                <c:ptCount val="4"/>
                <c:pt idx="0">
                  <c:v>42705</c:v>
                </c:pt>
                <c:pt idx="1">
                  <c:v>42736</c:v>
                </c:pt>
                <c:pt idx="2">
                  <c:v>42767</c:v>
                </c:pt>
                <c:pt idx="3">
                  <c:v>42795</c:v>
                </c:pt>
              </c:numCache>
            </c:numRef>
          </c:cat>
          <c:val>
            <c:numRef>
              <c:f>Sheet2!$S$2:$S$5</c:f>
              <c:numCache>
                <c:formatCode>General</c:formatCode>
                <c:ptCount val="4"/>
                <c:pt idx="0">
                  <c:v>26</c:v>
                </c:pt>
                <c:pt idx="1">
                  <c:v>185</c:v>
                </c:pt>
                <c:pt idx="2">
                  <c:v>200</c:v>
                </c:pt>
                <c:pt idx="3">
                  <c:v>213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140-4E18-A309-55E1A5700DC0}"/>
            </c:ext>
          </c:extLst>
        </c:ser>
        <c:ser>
          <c:idx val="6"/>
          <c:order val="6"/>
          <c:tx>
            <c:strRef>
              <c:f>Sheet2!$T$1</c:f>
              <c:strCache>
                <c:ptCount val="1"/>
                <c:pt idx="0">
                  <c:v>Pinterest Followers</c:v>
                </c:pt>
              </c:strCache>
            </c:strRef>
          </c:tx>
          <c:spPr>
            <a:ln w="2222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plus"/>
            <c:size val="6"/>
            <c:spPr>
              <a:noFill/>
              <a:ln w="9525">
                <a:solidFill>
                  <a:schemeClr val="accent1">
                    <a:lumMod val="60000"/>
                  </a:schemeClr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Sheet2!$M$2:$M$5</c:f>
              <c:numCache>
                <c:formatCode>mmm\-yy</c:formatCode>
                <c:ptCount val="4"/>
                <c:pt idx="0">
                  <c:v>42705</c:v>
                </c:pt>
                <c:pt idx="1">
                  <c:v>42736</c:v>
                </c:pt>
                <c:pt idx="2">
                  <c:v>42767</c:v>
                </c:pt>
                <c:pt idx="3">
                  <c:v>42795</c:v>
                </c:pt>
              </c:numCache>
            </c:numRef>
          </c:cat>
          <c:val>
            <c:numRef>
              <c:f>Sheet2!$T$2:$T$5</c:f>
              <c:numCache>
                <c:formatCode>General</c:formatCode>
                <c:ptCount val="4"/>
                <c:pt idx="0">
                  <c:v>23</c:v>
                </c:pt>
                <c:pt idx="1">
                  <c:v>23</c:v>
                </c:pt>
                <c:pt idx="2">
                  <c:v>22</c:v>
                </c:pt>
                <c:pt idx="3">
                  <c:v>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140-4E18-A309-55E1A5700D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8710536"/>
        <c:axId val="418713816"/>
      </c:lineChart>
      <c:dateAx>
        <c:axId val="229052352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9058256"/>
        <c:crosses val="autoZero"/>
        <c:auto val="1"/>
        <c:lblOffset val="100"/>
        <c:baseTimeUnit val="months"/>
      </c:dateAx>
      <c:valAx>
        <c:axId val="2290582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9052352"/>
        <c:crosses val="autoZero"/>
        <c:crossBetween val="between"/>
      </c:valAx>
      <c:valAx>
        <c:axId val="4187138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710536"/>
        <c:crosses val="max"/>
        <c:crossBetween val="between"/>
      </c:valAx>
      <c:dateAx>
        <c:axId val="418710536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18713816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SM!$B$14</c:f>
              <c:strCache>
                <c:ptCount val="1"/>
                <c:pt idx="0">
                  <c:v>Sum of Daily Page Engaged Users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SM!$A$15:$A$19</c:f>
              <c:strCache>
                <c:ptCount val="5"/>
                <c:pt idx="0">
                  <c:v>Nov-16</c:v>
                </c:pt>
                <c:pt idx="1">
                  <c:v>Dec-16</c:v>
                </c:pt>
                <c:pt idx="2">
                  <c:v>Jan-17</c:v>
                </c:pt>
                <c:pt idx="3">
                  <c:v>Feb-17</c:v>
                </c:pt>
                <c:pt idx="4">
                  <c:v>Mar-17</c:v>
                </c:pt>
              </c:strCache>
            </c:strRef>
          </c:cat>
          <c:val>
            <c:numRef>
              <c:f>SM!$B$15:$B$19</c:f>
              <c:numCache>
                <c:formatCode>General</c:formatCode>
                <c:ptCount val="5"/>
                <c:pt idx="0">
                  <c:v>17</c:v>
                </c:pt>
                <c:pt idx="1">
                  <c:v>79</c:v>
                </c:pt>
                <c:pt idx="2">
                  <c:v>711</c:v>
                </c:pt>
                <c:pt idx="3">
                  <c:v>342</c:v>
                </c:pt>
                <c:pt idx="4">
                  <c:v>408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FD-415C-B89E-5ECD582E0D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3382344"/>
        <c:axId val="523383984"/>
      </c:barChart>
      <c:catAx>
        <c:axId val="523382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3383984"/>
        <c:crosses val="autoZero"/>
        <c:auto val="1"/>
        <c:lblAlgn val="ctr"/>
        <c:lblOffset val="100"/>
        <c:noMultiLvlLbl val="0"/>
      </c:catAx>
      <c:valAx>
        <c:axId val="523383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3382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Monthly PPC CTR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F7DC762-1DF2-46B7-BA4D-AADBA18CD2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9290153"/>
              </p:ext>
            </p:extLst>
          </p:nvPr>
        </p:nvGraphicFramePr>
        <p:xfrm>
          <a:off x="1061049" y="1483743"/>
          <a:ext cx="10808898" cy="5011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284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Monthly PPC Clicks and Impressions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7CF1729-81AE-4B78-9248-1801C28CE6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6623296"/>
              </p:ext>
            </p:extLst>
          </p:nvPr>
        </p:nvGraphicFramePr>
        <p:xfrm>
          <a:off x="1371600" y="1639019"/>
          <a:ext cx="9601200" cy="4813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1154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SEO Organic Keywords and Traffic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4A2983C-995C-4F3C-845F-9D0D6851FF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4685812"/>
              </p:ext>
            </p:extLst>
          </p:nvPr>
        </p:nvGraphicFramePr>
        <p:xfrm>
          <a:off x="1371600" y="1561381"/>
          <a:ext cx="9601200" cy="4787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4647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Social Media Followers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2C4B20F-6628-43E6-BFBC-9B22DA1B9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5472393"/>
              </p:ext>
            </p:extLst>
          </p:nvPr>
        </p:nvGraphicFramePr>
        <p:xfrm>
          <a:off x="1371600" y="1669409"/>
          <a:ext cx="9601200" cy="4197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1093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Facebook Monthly Post Engagement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5D09AFF-4FC3-43EB-8217-3431BE291E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1016369"/>
              </p:ext>
            </p:extLst>
          </p:nvPr>
        </p:nvGraphicFramePr>
        <p:xfrm>
          <a:off x="1371600" y="1501629"/>
          <a:ext cx="9601200" cy="4365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594246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38</TotalTime>
  <Words>24</Words>
  <Application>Microsoft Office PowerPoint</Application>
  <PresentationFormat>Widescreen</PresentationFormat>
  <Paragraphs>9</Paragraphs>
  <Slides>5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Franklin Gothic Book</vt:lpstr>
      <vt:lpstr>Crop</vt:lpstr>
      <vt:lpstr>Monthly PPC CTR</vt:lpstr>
      <vt:lpstr>Monthly PPC Clicks and Impressions</vt:lpstr>
      <vt:lpstr>SEO Organic Keywords and Traffic</vt:lpstr>
      <vt:lpstr>Social Media Followers</vt:lpstr>
      <vt:lpstr>Facebook Monthly Post Engagement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Bernardo Salas</dc:creator>
  <cp:lastModifiedBy>Bernardo Salas</cp:lastModifiedBy>
  <cp:revision>7</cp:revision>
  <dcterms:created xsi:type="dcterms:W3CDTF">2017-04-18T12:31:38Z</dcterms:created>
  <dcterms:modified xsi:type="dcterms:W3CDTF">2017-05-15T14:21:13Z</dcterms:modified>
</cp:coreProperties>
</file>