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67" r:id="rId3"/>
    <p:sldId id="271" r:id="rId4"/>
    <p:sldId id="272" r:id="rId5"/>
    <p:sldId id="273" r:id="rId6"/>
    <p:sldId id="269" r:id="rId7"/>
    <p:sldId id="262" r:id="rId8"/>
    <p:sldId id="266" r:id="rId9"/>
    <p:sldId id="259" r:id="rId10"/>
    <p:sldId id="270" r:id="rId11"/>
    <p:sldId id="268" r:id="rId12"/>
    <p:sldId id="265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Google%20Drive\Luxurybigisland.com\Keyword%20Reports\LBI%20Exec%20summa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Sessions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Sheet1!$B$1:$C$1</c:f>
              <c:strCache>
                <c:ptCount val="2"/>
                <c:pt idx="0">
                  <c:v>March</c:v>
                </c:pt>
                <c:pt idx="1">
                  <c:v>April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7048</c:v>
                </c:pt>
                <c:pt idx="1">
                  <c:v>6046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97-4EB7-9587-DF25B420558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Organic Traffic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Sheet1!$B$1:$C$1</c:f>
              <c:strCache>
                <c:ptCount val="2"/>
                <c:pt idx="0">
                  <c:v>March</c:v>
                </c:pt>
                <c:pt idx="1">
                  <c:v>April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1018</c:v>
                </c:pt>
                <c:pt idx="1">
                  <c:v>1284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97-4EB7-9587-DF25B420558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Organic Keywords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Sheet1!$B$1:$C$1</c:f>
              <c:strCache>
                <c:ptCount val="2"/>
                <c:pt idx="0">
                  <c:v>March</c:v>
                </c:pt>
                <c:pt idx="1">
                  <c:v>April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2250</c:v>
                </c:pt>
                <c:pt idx="1">
                  <c:v>2853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697-4EB7-9587-DF25B42055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28587720"/>
        <c:axId val="228588048"/>
      </c:barChart>
      <c:catAx>
        <c:axId val="228587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8588048"/>
        <c:crosses val="autoZero"/>
        <c:auto val="1"/>
        <c:lblAlgn val="ctr"/>
        <c:lblOffset val="100"/>
        <c:noMultiLvlLbl val="0"/>
      </c:catAx>
      <c:valAx>
        <c:axId val="228588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8587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22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6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94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20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75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09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6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14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7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7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62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42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microsoft.com/office/2007/relationships/hdphoto" Target="../media/hdphoto3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microsoft.com/office/2007/relationships/hdphoto" Target="../media/hdphoto2.wdp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Luxury big island SEO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 2017</a:t>
            </a:r>
          </a:p>
        </p:txBody>
      </p:sp>
    </p:spTree>
    <p:extLst>
      <p:ext uri="{BB962C8B-B14F-4D97-AF65-F5344CB8AC3E}">
        <p14:creationId xmlns:p14="http://schemas.microsoft.com/office/powerpoint/2010/main" val="1085935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9936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Organic position distribution</a:t>
            </a:r>
          </a:p>
        </p:txBody>
      </p:sp>
      <p:sp>
        <p:nvSpPr>
          <p:cNvPr id="18" name="Content Placeholder 7"/>
          <p:cNvSpPr>
            <a:spLocks noGrp="1"/>
          </p:cNvSpPr>
          <p:nvPr>
            <p:ph idx="1"/>
          </p:nvPr>
        </p:nvSpPr>
        <p:spPr>
          <a:xfrm>
            <a:off x="4699818" y="640081"/>
            <a:ext cx="7172138" cy="2094493"/>
          </a:xfrm>
        </p:spPr>
        <p:txBody>
          <a:bodyPr>
            <a:normAutofit lnSpcReduction="10000"/>
          </a:bodyPr>
          <a:lstStyle/>
          <a:p>
            <a:r>
              <a:rPr lang="en-US" sz="3200" i="1" dirty="0"/>
              <a:t>Good mix of keywords on different page positions. Over 100 keywords on the first search page (1-10). Overall distribution has not changed compared to the previous month.</a:t>
            </a:r>
          </a:p>
        </p:txBody>
      </p:sp>
      <p:pic>
        <p:nvPicPr>
          <p:cNvPr id="8" name="Picture 4" descr="Image result for semrush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0039" y="5879836"/>
            <a:ext cx="1707337" cy="74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9975" y="3912171"/>
            <a:ext cx="764857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710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22" name="Rectangle 2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4" name="Straight Connector 23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28" name="Straight Connector 2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60141" y="822682"/>
            <a:ext cx="0" cy="292608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pc="200">
                <a:solidFill>
                  <a:srgbClr val="FFFFFF"/>
                </a:solidFill>
              </a:rPr>
              <a:t>top organic Keywords and pages</a:t>
            </a:r>
          </a:p>
        </p:txBody>
      </p:sp>
      <p:pic>
        <p:nvPicPr>
          <p:cNvPr id="17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81868" y="5100328"/>
            <a:ext cx="1057863" cy="105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625"/>
            <a:ext cx="12192000" cy="455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998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9936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Top movers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622252"/>
              </p:ext>
            </p:extLst>
          </p:nvPr>
        </p:nvGraphicFramePr>
        <p:xfrm>
          <a:off x="4267200" y="114301"/>
          <a:ext cx="7762875" cy="6524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3630">
                  <a:extLst>
                    <a:ext uri="{9D8B030D-6E8A-4147-A177-3AD203B41FA5}">
                      <a16:colId xmlns:a16="http://schemas.microsoft.com/office/drawing/2014/main" val="3516757319"/>
                    </a:ext>
                  </a:extLst>
                </a:gridCol>
                <a:gridCol w="991984">
                  <a:extLst>
                    <a:ext uri="{9D8B030D-6E8A-4147-A177-3AD203B41FA5}">
                      <a16:colId xmlns:a16="http://schemas.microsoft.com/office/drawing/2014/main" val="1168359036"/>
                    </a:ext>
                  </a:extLst>
                </a:gridCol>
                <a:gridCol w="1291646">
                  <a:extLst>
                    <a:ext uri="{9D8B030D-6E8A-4147-A177-3AD203B41FA5}">
                      <a16:colId xmlns:a16="http://schemas.microsoft.com/office/drawing/2014/main" val="2737987094"/>
                    </a:ext>
                  </a:extLst>
                </a:gridCol>
                <a:gridCol w="867986">
                  <a:extLst>
                    <a:ext uri="{9D8B030D-6E8A-4147-A177-3AD203B41FA5}">
                      <a16:colId xmlns:a16="http://schemas.microsoft.com/office/drawing/2014/main" val="3131351105"/>
                    </a:ext>
                  </a:extLst>
                </a:gridCol>
                <a:gridCol w="2327629">
                  <a:extLst>
                    <a:ext uri="{9D8B030D-6E8A-4147-A177-3AD203B41FA5}">
                      <a16:colId xmlns:a16="http://schemas.microsoft.com/office/drawing/2014/main" val="1356203509"/>
                    </a:ext>
                  </a:extLst>
                </a:gridCol>
              </a:tblGrid>
              <a:tr h="391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Keyword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Previous Position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Position Movement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Current Position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6738922"/>
                  </a:ext>
                </a:extLst>
              </a:tr>
              <a:tr h="501535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sand beach </a:t>
                      </a:r>
                      <a:r>
                        <a:rPr lang="en-PH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</a:t>
                      </a:r>
                      <a:endParaRPr lang="en-PH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/areas/mauna-lani/49-black-sand-beach/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864965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waiki</a:t>
                      </a:r>
                      <a:endParaRPr lang="en-PH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/areas/waikii-ranch/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248317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waimea</a:t>
                      </a:r>
                      <a:endParaRPr lang="en-PH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/areas/waimea/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560381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waikoloa</a:t>
                      </a:r>
                      <a:endParaRPr lang="en-PH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/areas/waikoloa-resort/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109961"/>
                  </a:ext>
                </a:extLst>
              </a:tr>
              <a:tr h="501535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kolea at waikoloa beach resort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/areas/waikoloa-resort/kolea/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751905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 luxury real estate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44885"/>
                  </a:ext>
                </a:extLst>
              </a:tr>
              <a:tr h="501535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fairways at mauna lani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/areas/mauna-lani/fairways-at-mauna-lani/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226016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 estate big island hawaii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/areas/waimea/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97016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kamilo beach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/areas/mauna-lani/ka-milo/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892117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 island news 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/news/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527309"/>
                  </a:ext>
                </a:extLst>
              </a:tr>
              <a:tr h="501535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mauna kea villas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/areas/mauna-kea/villas-at-mauna-kea/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168315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 island real estate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175418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kukio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/areas/kukio/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047098"/>
                  </a:ext>
                </a:extLst>
              </a:tr>
              <a:tr h="57284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waikoloa fairway villas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/areas/waikoloa-resort/fairway-villas-at-waikoloa/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706592"/>
                  </a:ext>
                </a:extLst>
              </a:tr>
              <a:tr h="350903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waimea real estate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/areas/waimea/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50697"/>
                  </a:ext>
                </a:extLst>
              </a:tr>
            </a:tbl>
          </a:graphicData>
        </a:graphic>
      </p:graphicFrame>
      <p:pic>
        <p:nvPicPr>
          <p:cNvPr id="6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7968" y="5473111"/>
            <a:ext cx="1057863" cy="105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93" y="0"/>
            <a:ext cx="120888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8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3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76" name="Rectangle 7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8" name="Straight Connector 7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82" name="Straight Connector 81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84" name="Rectangle 8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Image result for google analytics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162336" y="685433"/>
            <a:ext cx="3517120" cy="3200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4632" y="527162"/>
            <a:ext cx="3517119" cy="351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6" name="Straight Connector 85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2617" y="822682"/>
            <a:ext cx="0" cy="292608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469" y="822682"/>
            <a:ext cx="0" cy="292608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Image result for semrush logo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10676" y="1511929"/>
            <a:ext cx="3537345" cy="1547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pc="200">
                <a:solidFill>
                  <a:srgbClr val="FFFFFF"/>
                </a:solidFill>
              </a:rPr>
              <a:t>Sources</a:t>
            </a:r>
          </a:p>
        </p:txBody>
      </p:sp>
    </p:spTree>
    <p:extLst>
      <p:ext uri="{BB962C8B-B14F-4D97-AF65-F5344CB8AC3E}">
        <p14:creationId xmlns:p14="http://schemas.microsoft.com/office/powerpoint/2010/main" val="420144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Total sessions to the website decreased  by 12%.</a:t>
            </a:r>
          </a:p>
          <a:p>
            <a:r>
              <a:rPr lang="en-US" dirty="0"/>
              <a:t>Total organic traffic increased by 26% and ranking organic keywords increased by 27%.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8AD291E-B17F-4172-B58A-18EB3DAC899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023938" y="2286000"/>
          <a:ext cx="475456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989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referrers (6 months)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45927" y="2673603"/>
            <a:ext cx="45633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72% of LBI traffic in the past 6 months came either through Google or through direct links.</a:t>
            </a:r>
          </a:p>
          <a:p>
            <a:endParaRPr lang="en-US" dirty="0"/>
          </a:p>
          <a:p>
            <a:r>
              <a:rPr lang="en-US" dirty="0"/>
              <a:t>Facebook traffic continues to increase due to higher share in 2017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376364" y="2084832"/>
            <a:ext cx="4260730" cy="3848100"/>
            <a:chOff x="582733" y="2084832"/>
            <a:chExt cx="4260730" cy="38481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/>
            <a:srcRect r="75586"/>
            <a:stretch/>
          </p:blipFill>
          <p:spPr>
            <a:xfrm>
              <a:off x="582733" y="2084832"/>
              <a:ext cx="2751018" cy="384810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86602"/>
            <a:stretch/>
          </p:blipFill>
          <p:spPr>
            <a:xfrm>
              <a:off x="3333751" y="2084832"/>
              <a:ext cx="1509712" cy="3848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25143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referrers (</a:t>
            </a:r>
            <a:r>
              <a:rPr lang="en-US" dirty="0" err="1"/>
              <a:t>april</a:t>
            </a:r>
            <a:r>
              <a:rPr lang="en-US" dirty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35638" y="2079261"/>
            <a:ext cx="45633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Referral trends does not deviate from generally established patterns. Google, direct traffic and internal referrals still make up the bulk of the traffic.</a:t>
            </a:r>
          </a:p>
          <a:p>
            <a:endParaRPr lang="en-US" dirty="0"/>
          </a:p>
          <a:p>
            <a:r>
              <a:rPr lang="en-US" dirty="0"/>
              <a:t>However, direct traffic has dropped 10%. Yahoo and Bing and seen increased gains while Facebook share of the traffic has almost doubled compared to the previous month. </a:t>
            </a:r>
          </a:p>
          <a:p>
            <a:endParaRPr lang="en-US" dirty="0"/>
          </a:p>
          <a:p>
            <a:r>
              <a:rPr lang="en-US" dirty="0"/>
              <a:t>Entrepreneur.com has contributed to a share of traffic this month.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148212" y="2079261"/>
            <a:ext cx="4365326" cy="3886200"/>
            <a:chOff x="622000" y="2079261"/>
            <a:chExt cx="4365326" cy="38862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/>
            <a:srcRect r="74340"/>
            <a:stretch/>
          </p:blipFill>
          <p:spPr>
            <a:xfrm>
              <a:off x="622000" y="2079261"/>
              <a:ext cx="2888951" cy="388620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86887"/>
            <a:stretch/>
          </p:blipFill>
          <p:spPr>
            <a:xfrm>
              <a:off x="3510951" y="2079261"/>
              <a:ext cx="1476375" cy="3886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6631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website referrers (30 days)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826" y="1841649"/>
            <a:ext cx="9210675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5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44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5" name="Straight Connector 1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2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47" name="Straight Connector 23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8" name="Rectangle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580981" y="5085181"/>
            <a:ext cx="1259637" cy="1259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9" name="Straight Connector 2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60141" y="822682"/>
            <a:ext cx="0" cy="292608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pc="200" dirty="0">
                <a:solidFill>
                  <a:srgbClr val="FFFFFF"/>
                </a:solidFill>
              </a:rPr>
              <a:t>Organic traffic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7000"/>
                    </a14:imgEffect>
                    <a14:imgEffect>
                      <a14:brightnessContrast bright="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26853" y="328550"/>
            <a:ext cx="5436368" cy="40849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48593" y="601291"/>
            <a:ext cx="51928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800" dirty="0"/>
              <a:t>Organic traffic/month continues to increase. Traffic in this period increased by 26% compared to the previous month. </a:t>
            </a:r>
          </a:p>
          <a:p>
            <a:endParaRPr lang="en-PH" sz="2800" dirty="0"/>
          </a:p>
          <a:p>
            <a:r>
              <a:rPr lang="en-PH" sz="2800" dirty="0"/>
              <a:t>Increase in organic traffic if partially driven by the increase in ranking keywords (27%). 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209" y="160940"/>
            <a:ext cx="5459724" cy="420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9936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SEO Audit</a:t>
            </a:r>
          </a:p>
        </p:txBody>
      </p:sp>
      <p:pic>
        <p:nvPicPr>
          <p:cNvPr id="9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2414" y="5708832"/>
            <a:ext cx="846826" cy="84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Image result for semrush log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71654" y="5808698"/>
            <a:ext cx="1707337" cy="74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46136" y="178527"/>
            <a:ext cx="7985311" cy="9231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-3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31861" y="2024738"/>
            <a:ext cx="7826789" cy="26851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99136" y="694989"/>
            <a:ext cx="7832311" cy="8132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10050" y="2975543"/>
            <a:ext cx="7848600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01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34" name="Rectangle 3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6" name="Straight Connector 35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pc="200"/>
              <a:t>Top Referring content</a:t>
            </a:r>
          </a:p>
        </p:txBody>
      </p:sp>
      <p:pic>
        <p:nvPicPr>
          <p:cNvPr id="14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866008" y="5562520"/>
            <a:ext cx="846826" cy="84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466369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58694" y="2331845"/>
            <a:ext cx="3530279" cy="646331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PH" dirty="0"/>
              <a:t>Entrepreneur is a new addition to the list and has a high LinkedIn score </a:t>
            </a:r>
          </a:p>
        </p:txBody>
      </p:sp>
    </p:spTree>
    <p:extLst>
      <p:ext uri="{BB962C8B-B14F-4D97-AF65-F5344CB8AC3E}">
        <p14:creationId xmlns:p14="http://schemas.microsoft.com/office/powerpoint/2010/main" val="76361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9936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Main organic Competitors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Content Placeholder 7"/>
          <p:cNvSpPr>
            <a:spLocks noGrp="1"/>
          </p:cNvSpPr>
          <p:nvPr>
            <p:ph idx="1"/>
          </p:nvPr>
        </p:nvSpPr>
        <p:spPr>
          <a:xfrm>
            <a:off x="4699818" y="640081"/>
            <a:ext cx="7172138" cy="2094493"/>
          </a:xfrm>
        </p:spPr>
        <p:txBody>
          <a:bodyPr>
            <a:normAutofit/>
          </a:bodyPr>
          <a:lstStyle/>
          <a:p>
            <a:r>
              <a:rPr lang="en-US" sz="3200" i="1" dirty="0"/>
              <a:t>KW overlap with competitors has not changed in the past month. </a:t>
            </a:r>
            <a:r>
              <a:rPr lang="en-US" sz="3200" i="1" dirty="0" err="1"/>
              <a:t>chproperties</a:t>
            </a:r>
            <a:r>
              <a:rPr lang="en-US" sz="3200" i="1" dirty="0"/>
              <a:t> is the main competitor when it comes to keyword overlap and number of keywords.</a:t>
            </a:r>
          </a:p>
        </p:txBody>
      </p:sp>
      <p:pic>
        <p:nvPicPr>
          <p:cNvPr id="8" name="Picture 4" descr="Image result for semrush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52365" y="5039624"/>
            <a:ext cx="1707337" cy="74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9975" y="3424384"/>
            <a:ext cx="7591425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890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654</TotalTime>
  <Words>457</Words>
  <Application>Microsoft Office PowerPoint</Application>
  <PresentationFormat>Widescreen</PresentationFormat>
  <Paragraphs>110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Tw Cen MT</vt:lpstr>
      <vt:lpstr>Tw Cen MT Condensed</vt:lpstr>
      <vt:lpstr>Wingdings 3</vt:lpstr>
      <vt:lpstr>Integral</vt:lpstr>
      <vt:lpstr>Luxury big island SEO report</vt:lpstr>
      <vt:lpstr>Executive summary</vt:lpstr>
      <vt:lpstr>Top referrers (6 months)</vt:lpstr>
      <vt:lpstr>Top referrers (april)</vt:lpstr>
      <vt:lpstr>Top website referrers (30 days)</vt:lpstr>
      <vt:lpstr>Organic traffic</vt:lpstr>
      <vt:lpstr>SEO Audit</vt:lpstr>
      <vt:lpstr>Top Referring content</vt:lpstr>
      <vt:lpstr>Main organic Competitors</vt:lpstr>
      <vt:lpstr>Organic position distribution</vt:lpstr>
      <vt:lpstr>top organic Keywords and pages</vt:lpstr>
      <vt:lpstr>Top movers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conifer SEO report</dc:title>
  <dc:creator>Bernardo Salas</dc:creator>
  <cp:lastModifiedBy>Bernardo Salas</cp:lastModifiedBy>
  <cp:revision>47</cp:revision>
  <dcterms:created xsi:type="dcterms:W3CDTF">2017-02-13T13:57:58Z</dcterms:created>
  <dcterms:modified xsi:type="dcterms:W3CDTF">2017-05-15T14:07:36Z</dcterms:modified>
</cp:coreProperties>
</file>