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2"/>
  </p:sldMasterIdLst>
  <p:notesMasterIdLst>
    <p:notesMasterId r:id="rId20"/>
  </p:notesMasterIdLst>
  <p:handoutMasterIdLst>
    <p:handoutMasterId r:id="rId21"/>
  </p:handoutMasterIdLst>
  <p:sldIdLst>
    <p:sldId id="257" r:id="rId3"/>
    <p:sldId id="259" r:id="rId4"/>
    <p:sldId id="258" r:id="rId5"/>
    <p:sldId id="260" r:id="rId6"/>
    <p:sldId id="262" r:id="rId7"/>
    <p:sldId id="263" r:id="rId8"/>
    <p:sldId id="276" r:id="rId9"/>
    <p:sldId id="268" r:id="rId10"/>
    <p:sldId id="267" r:id="rId11"/>
    <p:sldId id="266" r:id="rId12"/>
    <p:sldId id="274" r:id="rId13"/>
    <p:sldId id="279" r:id="rId14"/>
    <p:sldId id="280" r:id="rId15"/>
    <p:sldId id="281" r:id="rId16"/>
    <p:sldId id="282" r:id="rId17"/>
    <p:sldId id="283" r:id="rId18"/>
    <p:sldId id="28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0047" autoAdjust="0"/>
  </p:normalViewPr>
  <p:slideViewPr>
    <p:cSldViewPr snapToGrid="0">
      <p:cViewPr varScale="1">
        <p:scale>
          <a:sx n="70" d="100"/>
          <a:sy n="70" d="100"/>
        </p:scale>
        <p:origin x="90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7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esktop\conifer_repor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%5b4%5d%202017%20APRIL\lbi_report%20(april)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lbi_repor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lbi_repor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lbi_repor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%5b4%5d%202017%20APRIL\lbi_report%20(april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%5b4%5d%202017%20APRIL\lbi_report%20(april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%5b4%5d%202017%20APRIL\lbi_report%20(april)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%5b4%5d%202017%20APRIL\lbi_report%20(april)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%5b4%5d%202017%20APRIL\lbi_report%20(april)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Sheet1!$B$142</c:f>
              <c:strCache>
                <c:ptCount val="1"/>
                <c:pt idx="0">
                  <c:v>PageViews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Sheet1!$A$143:$A$172</c:f>
              <c:numCache>
                <c:formatCode>General</c:formatCode>
                <c:ptCount val="3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</c:numCache>
            </c:numRef>
          </c:cat>
          <c:val>
            <c:numRef>
              <c:f>Sheet1!$B$143:$B$172</c:f>
              <c:numCache>
                <c:formatCode>General</c:formatCode>
                <c:ptCount val="3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3</c:v>
                </c:pt>
                <c:pt idx="11">
                  <c:v>4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2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779366624"/>
        <c:axId val="-779360640"/>
      </c:barChart>
      <c:catAx>
        <c:axId val="-77936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79360640"/>
        <c:crosses val="autoZero"/>
        <c:auto val="1"/>
        <c:lblAlgn val="ctr"/>
        <c:lblOffset val="100"/>
        <c:noMultiLvlLbl val="0"/>
      </c:catAx>
      <c:valAx>
        <c:axId val="-77936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79366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Sheet1!$A$1:$F$1</c:f>
              <c:strCache>
                <c:ptCount val="6"/>
                <c:pt idx="0">
                  <c:v>Social</c:v>
                </c:pt>
                <c:pt idx="1">
                  <c:v>Organic Search</c:v>
                </c:pt>
                <c:pt idx="2">
                  <c:v>Direct</c:v>
                </c:pt>
                <c:pt idx="3">
                  <c:v>Referral</c:v>
                </c:pt>
                <c:pt idx="4">
                  <c:v>Paid Search</c:v>
                </c:pt>
                <c:pt idx="5">
                  <c:v>Other</c:v>
                </c:pt>
              </c:strCache>
            </c:strRef>
          </c:cat>
          <c:val>
            <c:numRef>
              <c:f>Sheet1!$A$2:$F$2</c:f>
              <c:numCache>
                <c:formatCode>#,##0</c:formatCode>
                <c:ptCount val="6"/>
                <c:pt idx="0" formatCode="General">
                  <c:v>87</c:v>
                </c:pt>
                <c:pt idx="1">
                  <c:v>2941</c:v>
                </c:pt>
                <c:pt idx="2">
                  <c:v>1198</c:v>
                </c:pt>
                <c:pt idx="3">
                  <c:v>1018</c:v>
                </c:pt>
                <c:pt idx="4">
                  <c:v>722</c:v>
                </c:pt>
                <c:pt idx="5">
                  <c:v>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Sheet1!$B$25</c:f>
              <c:strCache>
                <c:ptCount val="1"/>
                <c:pt idx="0">
                  <c:v>Sessions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Sheet1!$A$26:$A$55</c:f>
              <c:numCache>
                <c:formatCode>General</c:formatCode>
                <c:ptCount val="3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</c:numCache>
            </c:numRef>
          </c:cat>
          <c:val>
            <c:numRef>
              <c:f>Sheet1!$B$26:$B$55</c:f>
              <c:numCache>
                <c:formatCode>General</c:formatCode>
                <c:ptCount val="3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2</c:v>
                </c:pt>
                <c:pt idx="9">
                  <c:v>3</c:v>
                </c:pt>
                <c:pt idx="10">
                  <c:v>3</c:v>
                </c:pt>
                <c:pt idx="11">
                  <c:v>42</c:v>
                </c:pt>
                <c:pt idx="12">
                  <c:v>2</c:v>
                </c:pt>
                <c:pt idx="13">
                  <c:v>7</c:v>
                </c:pt>
                <c:pt idx="14">
                  <c:v>2</c:v>
                </c:pt>
                <c:pt idx="15">
                  <c:v>2</c:v>
                </c:pt>
                <c:pt idx="16">
                  <c:v>5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0</c:v>
                </c:pt>
                <c:pt idx="21">
                  <c:v>1</c:v>
                </c:pt>
                <c:pt idx="22">
                  <c:v>1</c:v>
                </c:pt>
                <c:pt idx="23">
                  <c:v>0</c:v>
                </c:pt>
                <c:pt idx="24">
                  <c:v>1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1</c:v>
                </c:pt>
                <c:pt idx="2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-779369344"/>
        <c:axId val="-779364448"/>
      </c:barChart>
      <c:lineChart>
        <c:grouping val="standard"/>
        <c:varyColors val="0"/>
        <c:ser>
          <c:idx val="1"/>
          <c:order val="1"/>
          <c:tx>
            <c:strRef>
              <c:f>Sheet1!$C$25</c:f>
              <c:strCache>
                <c:ptCount val="1"/>
                <c:pt idx="0">
                  <c:v>Percentage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tx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Sheet1!$A$26:$A$55</c:f>
              <c:numCache>
                <c:formatCode>General</c:formatCode>
                <c:ptCount val="3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</c:numCache>
            </c:numRef>
          </c:cat>
          <c:val>
            <c:numRef>
              <c:f>Sheet1!$C$26:$C$55</c:f>
              <c:numCache>
                <c:formatCode>0.00%</c:formatCode>
                <c:ptCount val="30"/>
                <c:pt idx="0">
                  <c:v>0</c:v>
                </c:pt>
                <c:pt idx="1">
                  <c:v>2.2988505747126436E-2</c:v>
                </c:pt>
                <c:pt idx="2">
                  <c:v>2.2988505747126436E-2</c:v>
                </c:pt>
                <c:pt idx="3">
                  <c:v>1.1494252873563218E-2</c:v>
                </c:pt>
                <c:pt idx="4">
                  <c:v>2.2988505747126436E-2</c:v>
                </c:pt>
                <c:pt idx="5">
                  <c:v>2.2988505747126436E-2</c:v>
                </c:pt>
                <c:pt idx="6">
                  <c:v>2.2988505747126436E-2</c:v>
                </c:pt>
                <c:pt idx="7">
                  <c:v>1.1494252873563218E-2</c:v>
                </c:pt>
                <c:pt idx="8">
                  <c:v>2.2988505747126436E-2</c:v>
                </c:pt>
                <c:pt idx="9">
                  <c:v>3.4482758620689655E-2</c:v>
                </c:pt>
                <c:pt idx="10">
                  <c:v>3.4482758620689655E-2</c:v>
                </c:pt>
                <c:pt idx="11">
                  <c:v>0.48275862068965519</c:v>
                </c:pt>
                <c:pt idx="12">
                  <c:v>2.2988505747126436E-2</c:v>
                </c:pt>
                <c:pt idx="13">
                  <c:v>8.0459770114942528E-2</c:v>
                </c:pt>
                <c:pt idx="14">
                  <c:v>2.2988505747126436E-2</c:v>
                </c:pt>
                <c:pt idx="15">
                  <c:v>2.2988505747126436E-2</c:v>
                </c:pt>
                <c:pt idx="16">
                  <c:v>5.7471264367816091E-2</c:v>
                </c:pt>
                <c:pt idx="17">
                  <c:v>1.1494252873563218E-2</c:v>
                </c:pt>
                <c:pt idx="18">
                  <c:v>1.1494252873563218E-2</c:v>
                </c:pt>
                <c:pt idx="19">
                  <c:v>1.1494252873563218E-2</c:v>
                </c:pt>
                <c:pt idx="20">
                  <c:v>0</c:v>
                </c:pt>
                <c:pt idx="21">
                  <c:v>1.1494252873563218E-2</c:v>
                </c:pt>
                <c:pt idx="22">
                  <c:v>1.1494252873563218E-2</c:v>
                </c:pt>
                <c:pt idx="23">
                  <c:v>0</c:v>
                </c:pt>
                <c:pt idx="24">
                  <c:v>1.1494252873563218E-2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1.1494252873563218E-2</c:v>
                </c:pt>
                <c:pt idx="29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779368800"/>
        <c:axId val="-779368256"/>
      </c:lineChart>
      <c:catAx>
        <c:axId val="-779369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79364448"/>
        <c:crosses val="autoZero"/>
        <c:auto val="1"/>
        <c:lblAlgn val="ctr"/>
        <c:lblOffset val="100"/>
        <c:noMultiLvlLbl val="0"/>
      </c:catAx>
      <c:valAx>
        <c:axId val="-779364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79369344"/>
        <c:crosses val="autoZero"/>
        <c:crossBetween val="between"/>
      </c:valAx>
      <c:valAx>
        <c:axId val="-779368256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79368800"/>
        <c:crosses val="max"/>
        <c:crossBetween val="between"/>
      </c:valAx>
      <c:catAx>
        <c:axId val="-7793688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7793682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809835757593979"/>
          <c:y val="0.19351610071403413"/>
          <c:w val="0.38693546836361659"/>
          <c:h val="0.74189273901830055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1140086187549447"/>
                  <c:y val="9.5041313036899229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7869095004885213"/>
                  <c:y val="-1.5929273294644435E-2"/>
                </c:manualLayout>
              </c:layout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159264"/>
                        <a:gd name="adj2" fmla="val 38454"/>
                      </a:avLst>
                    </a:prstGeom>
                    <a:noFill/>
                    <a:ln>
                      <a:noFill/>
                    </a:ln>
                  </c15:spPr>
                  <c15:layout/>
                </c:ext>
              </c:extLst>
            </c:dLbl>
            <c:dLbl>
              <c:idx val="2"/>
              <c:layout>
                <c:manualLayout>
                  <c:x val="-0.13503374374659455"/>
                  <c:y val="-9.603365739887086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5.7087760069584138E-2"/>
                  <c:y val="-0.1287066139491282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5.0971214347842977E-2"/>
                  <c:y val="-0.1072555116242735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Sheet1!$A$63:$A$67</c:f>
              <c:strCache>
                <c:ptCount val="5"/>
                <c:pt idx="0">
                  <c:v>Facebook</c:v>
                </c:pt>
                <c:pt idx="1">
                  <c:v>StumbleUpon</c:v>
                </c:pt>
                <c:pt idx="2">
                  <c:v>Pinterest</c:v>
                </c:pt>
                <c:pt idx="3">
                  <c:v>ShareThis</c:v>
                </c:pt>
                <c:pt idx="4">
                  <c:v>Twitter</c:v>
                </c:pt>
              </c:strCache>
            </c:strRef>
          </c:cat>
          <c:val>
            <c:numRef>
              <c:f>Sheet1!$B$63:$B$67</c:f>
              <c:numCache>
                <c:formatCode>General</c:formatCode>
                <c:ptCount val="5"/>
                <c:pt idx="0">
                  <c:v>41</c:v>
                </c:pt>
                <c:pt idx="1">
                  <c:v>32</c:v>
                </c:pt>
                <c:pt idx="2">
                  <c:v>10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Sheet1!$B$87</c:f>
              <c:strCache>
                <c:ptCount val="1"/>
                <c:pt idx="0">
                  <c:v>Sessions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Sheet1!$A$88:$A$92</c:f>
              <c:strCache>
                <c:ptCount val="5"/>
                <c:pt idx="0">
                  <c:v>Facebook</c:v>
                </c:pt>
                <c:pt idx="1">
                  <c:v>StumbleUpon</c:v>
                </c:pt>
                <c:pt idx="2">
                  <c:v>Pinterest</c:v>
                </c:pt>
                <c:pt idx="3">
                  <c:v>ShareThis</c:v>
                </c:pt>
                <c:pt idx="4">
                  <c:v>Twitter</c:v>
                </c:pt>
              </c:strCache>
            </c:strRef>
          </c:cat>
          <c:val>
            <c:numRef>
              <c:f>Sheet1!$B$88:$B$92</c:f>
              <c:numCache>
                <c:formatCode>General</c:formatCode>
                <c:ptCount val="5"/>
                <c:pt idx="0">
                  <c:v>41</c:v>
                </c:pt>
                <c:pt idx="1">
                  <c:v>32</c:v>
                </c:pt>
                <c:pt idx="2">
                  <c:v>10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-782736240"/>
        <c:axId val="-782738960"/>
      </c:barChart>
      <c:lineChart>
        <c:grouping val="standard"/>
        <c:varyColors val="0"/>
        <c:ser>
          <c:idx val="1"/>
          <c:order val="1"/>
          <c:tx>
            <c:strRef>
              <c:f>Sheet1!$C$87</c:f>
              <c:strCache>
                <c:ptCount val="1"/>
                <c:pt idx="0">
                  <c:v>Avg. Session Duration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3.1356511062243783E-2"/>
                  <c:y val="-6.92093378110503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Sheet1!$A$88:$A$92</c:f>
              <c:strCache>
                <c:ptCount val="5"/>
                <c:pt idx="0">
                  <c:v>Facebook</c:v>
                </c:pt>
                <c:pt idx="1">
                  <c:v>StumbleUpon</c:v>
                </c:pt>
                <c:pt idx="2">
                  <c:v>Pinterest</c:v>
                </c:pt>
                <c:pt idx="3">
                  <c:v>ShareThis</c:v>
                </c:pt>
                <c:pt idx="4">
                  <c:v>Twitter</c:v>
                </c:pt>
              </c:strCache>
            </c:strRef>
          </c:cat>
          <c:val>
            <c:numRef>
              <c:f>Sheet1!$C$88:$C$92</c:f>
              <c:numCache>
                <c:formatCode>h:mm:ss</c:formatCode>
                <c:ptCount val="5"/>
                <c:pt idx="0">
                  <c:v>2.6620370370370372E-4</c:v>
                </c:pt>
                <c:pt idx="1">
                  <c:v>2.3148148148148147E-5</c:v>
                </c:pt>
                <c:pt idx="2">
                  <c:v>6.2500000000000001E-4</c:v>
                </c:pt>
                <c:pt idx="3">
                  <c:v>8.1018518518518516E-5</c:v>
                </c:pt>
                <c:pt idx="4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782828256"/>
        <c:axId val="-782831520"/>
      </c:lineChart>
      <c:valAx>
        <c:axId val="-782738960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82736240"/>
        <c:crosses val="max"/>
        <c:crossBetween val="between"/>
      </c:valAx>
      <c:catAx>
        <c:axId val="-782736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82738960"/>
        <c:crosses val="autoZero"/>
        <c:auto val="1"/>
        <c:lblAlgn val="ctr"/>
        <c:lblOffset val="100"/>
        <c:noMultiLvlLbl val="0"/>
      </c:catAx>
      <c:valAx>
        <c:axId val="-782831520"/>
        <c:scaling>
          <c:orientation val="minMax"/>
        </c:scaling>
        <c:delete val="0"/>
        <c:axPos val="l"/>
        <c:numFmt formatCode="h:mm:ss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82828256"/>
        <c:crosses val="autoZero"/>
        <c:crossBetween val="between"/>
      </c:valAx>
      <c:catAx>
        <c:axId val="-7828282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7828315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PH"/>
              <a:t>Competitor Stats</a:t>
            </a:r>
          </a:p>
        </c:rich>
      </c:tx>
      <c:layout>
        <c:manualLayout>
          <c:xMode val="edge"/>
          <c:yMode val="edge"/>
          <c:x val="0.3575498427035258"/>
          <c:y val="3.2133467023978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Sheet1!$B$106</c:f>
              <c:strCache>
                <c:ptCount val="1"/>
                <c:pt idx="0">
                  <c:v>LinkedIn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Sheet1!$A$107:$A$111</c:f>
              <c:strCache>
                <c:ptCount val="5"/>
                <c:pt idx="0">
                  <c:v>luxurybigisland.com</c:v>
                </c:pt>
                <c:pt idx="1">
                  <c:v>cbpacific.com</c:v>
                </c:pt>
                <c:pt idx="2">
                  <c:v>mauirealestate.net</c:v>
                </c:pt>
                <c:pt idx="3">
                  <c:v>hawaiilife.com</c:v>
                </c:pt>
                <c:pt idx="4">
                  <c:v>clarkhawaii.com</c:v>
                </c:pt>
              </c:strCache>
            </c:strRef>
          </c:cat>
          <c:val>
            <c:numRef>
              <c:f>Sheet1!$B$107:$B$111</c:f>
              <c:numCache>
                <c:formatCode>#,##0</c:formatCode>
                <c:ptCount val="5"/>
                <c:pt idx="0">
                  <c:v>137</c:v>
                </c:pt>
                <c:pt idx="1">
                  <c:v>1183</c:v>
                </c:pt>
                <c:pt idx="2">
                  <c:v>0</c:v>
                </c:pt>
                <c:pt idx="3">
                  <c:v>1244</c:v>
                </c:pt>
                <c:pt idx="4">
                  <c:v>327</c:v>
                </c:pt>
              </c:numCache>
            </c:numRef>
          </c:val>
        </c:ser>
        <c:ser>
          <c:idx val="1"/>
          <c:order val="1"/>
          <c:tx>
            <c:strRef>
              <c:f>Sheet1!$C$106</c:f>
              <c:strCache>
                <c:ptCount val="1"/>
                <c:pt idx="0">
                  <c:v>Twitter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Sheet1!$A$107:$A$111</c:f>
              <c:strCache>
                <c:ptCount val="5"/>
                <c:pt idx="0">
                  <c:v>luxurybigisland.com</c:v>
                </c:pt>
                <c:pt idx="1">
                  <c:v>cbpacific.com</c:v>
                </c:pt>
                <c:pt idx="2">
                  <c:v>mauirealestate.net</c:v>
                </c:pt>
                <c:pt idx="3">
                  <c:v>hawaiilife.com</c:v>
                </c:pt>
                <c:pt idx="4">
                  <c:v>clarkhawaii.com</c:v>
                </c:pt>
              </c:strCache>
            </c:strRef>
          </c:cat>
          <c:val>
            <c:numRef>
              <c:f>Sheet1!$C$107:$C$111</c:f>
              <c:numCache>
                <c:formatCode>General</c:formatCode>
                <c:ptCount val="5"/>
                <c:pt idx="0">
                  <c:v>320</c:v>
                </c:pt>
                <c:pt idx="1">
                  <c:v>1402</c:v>
                </c:pt>
                <c:pt idx="2">
                  <c:v>809</c:v>
                </c:pt>
                <c:pt idx="3">
                  <c:v>3289</c:v>
                </c:pt>
                <c:pt idx="4">
                  <c:v>1189</c:v>
                </c:pt>
              </c:numCache>
            </c:numRef>
          </c:val>
        </c:ser>
        <c:ser>
          <c:idx val="2"/>
          <c:order val="2"/>
          <c:tx>
            <c:strRef>
              <c:f>Sheet1!$D$106</c:f>
              <c:strCache>
                <c:ptCount val="1"/>
                <c:pt idx="0">
                  <c:v>Google+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Sheet1!$A$107:$A$111</c:f>
              <c:strCache>
                <c:ptCount val="5"/>
                <c:pt idx="0">
                  <c:v>luxurybigisland.com</c:v>
                </c:pt>
                <c:pt idx="1">
                  <c:v>cbpacific.com</c:v>
                </c:pt>
                <c:pt idx="2">
                  <c:v>mauirealestate.net</c:v>
                </c:pt>
                <c:pt idx="3">
                  <c:v>hawaiilife.com</c:v>
                </c:pt>
                <c:pt idx="4">
                  <c:v>clarkhawaii.com</c:v>
                </c:pt>
              </c:strCache>
            </c:strRef>
          </c:cat>
          <c:val>
            <c:numRef>
              <c:f>Sheet1!$D$107:$D$111</c:f>
              <c:numCache>
                <c:formatCode>General</c:formatCode>
                <c:ptCount val="5"/>
                <c:pt idx="0">
                  <c:v>167</c:v>
                </c:pt>
                <c:pt idx="1">
                  <c:v>127</c:v>
                </c:pt>
                <c:pt idx="2">
                  <c:v>148</c:v>
                </c:pt>
                <c:pt idx="3">
                  <c:v>234</c:v>
                </c:pt>
                <c:pt idx="4">
                  <c:v>338</c:v>
                </c:pt>
              </c:numCache>
            </c:numRef>
          </c:val>
        </c:ser>
        <c:ser>
          <c:idx val="3"/>
          <c:order val="3"/>
          <c:tx>
            <c:strRef>
              <c:f>Sheet1!$E$106</c:f>
              <c:strCache>
                <c:ptCount val="1"/>
                <c:pt idx="0">
                  <c:v>Youtube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Sheet1!$A$107:$A$111</c:f>
              <c:strCache>
                <c:ptCount val="5"/>
                <c:pt idx="0">
                  <c:v>luxurybigisland.com</c:v>
                </c:pt>
                <c:pt idx="1">
                  <c:v>cbpacific.com</c:v>
                </c:pt>
                <c:pt idx="2">
                  <c:v>mauirealestate.net</c:v>
                </c:pt>
                <c:pt idx="3">
                  <c:v>hawaiilife.com</c:v>
                </c:pt>
                <c:pt idx="4">
                  <c:v>clarkhawaii.com</c:v>
                </c:pt>
              </c:strCache>
            </c:strRef>
          </c:cat>
          <c:val>
            <c:numRef>
              <c:f>Sheet1!$E$107:$E$111</c:f>
              <c:numCache>
                <c:formatCode>General</c:formatCode>
                <c:ptCount val="5"/>
                <c:pt idx="0">
                  <c:v>0</c:v>
                </c:pt>
                <c:pt idx="1">
                  <c:v>68</c:v>
                </c:pt>
                <c:pt idx="2">
                  <c:v>10</c:v>
                </c:pt>
                <c:pt idx="3">
                  <c:v>381</c:v>
                </c:pt>
                <c:pt idx="4">
                  <c:v>202</c:v>
                </c:pt>
              </c:numCache>
            </c:numRef>
          </c:val>
        </c:ser>
        <c:ser>
          <c:idx val="4"/>
          <c:order val="4"/>
          <c:tx>
            <c:strRef>
              <c:f>Sheet1!$F$106</c:f>
              <c:strCache>
                <c:ptCount val="1"/>
                <c:pt idx="0">
                  <c:v>Facebook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Sheet1!$A$107:$A$111</c:f>
              <c:strCache>
                <c:ptCount val="5"/>
                <c:pt idx="0">
                  <c:v>luxurybigisland.com</c:v>
                </c:pt>
                <c:pt idx="1">
                  <c:v>cbpacific.com</c:v>
                </c:pt>
                <c:pt idx="2">
                  <c:v>mauirealestate.net</c:v>
                </c:pt>
                <c:pt idx="3">
                  <c:v>hawaiilife.com</c:v>
                </c:pt>
                <c:pt idx="4">
                  <c:v>clarkhawaii.com</c:v>
                </c:pt>
              </c:strCache>
            </c:strRef>
          </c:cat>
          <c:val>
            <c:numRef>
              <c:f>Sheet1!$F$107:$F$111</c:f>
              <c:numCache>
                <c:formatCode>General</c:formatCode>
                <c:ptCount val="5"/>
                <c:pt idx="0">
                  <c:v>1823</c:v>
                </c:pt>
                <c:pt idx="1">
                  <c:v>1759</c:v>
                </c:pt>
                <c:pt idx="2">
                  <c:v>600</c:v>
                </c:pt>
                <c:pt idx="3">
                  <c:v>57414</c:v>
                </c:pt>
                <c:pt idx="4">
                  <c:v>1399</c:v>
                </c:pt>
              </c:numCache>
            </c:numRef>
          </c:val>
        </c:ser>
        <c:ser>
          <c:idx val="5"/>
          <c:order val="5"/>
          <c:tx>
            <c:strRef>
              <c:f>Sheet1!$G$106</c:f>
              <c:strCache>
                <c:ptCount val="1"/>
                <c:pt idx="0">
                  <c:v>Pinterest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Sheet1!$A$107:$A$111</c:f>
              <c:strCache>
                <c:ptCount val="5"/>
                <c:pt idx="0">
                  <c:v>luxurybigisland.com</c:v>
                </c:pt>
                <c:pt idx="1">
                  <c:v>cbpacific.com</c:v>
                </c:pt>
                <c:pt idx="2">
                  <c:v>mauirealestate.net</c:v>
                </c:pt>
                <c:pt idx="3">
                  <c:v>hawaiilife.com</c:v>
                </c:pt>
                <c:pt idx="4">
                  <c:v>clarkhawaii.com</c:v>
                </c:pt>
              </c:strCache>
            </c:strRef>
          </c:cat>
          <c:val>
            <c:numRef>
              <c:f>Sheet1!$G$107:$G$111</c:f>
              <c:numCache>
                <c:formatCode>General</c:formatCode>
                <c:ptCount val="5"/>
                <c:pt idx="0">
                  <c:v>23</c:v>
                </c:pt>
                <c:pt idx="1">
                  <c:v>0</c:v>
                </c:pt>
                <c:pt idx="2">
                  <c:v>484</c:v>
                </c:pt>
                <c:pt idx="3">
                  <c:v>5109</c:v>
                </c:pt>
                <c:pt idx="4">
                  <c:v>0</c:v>
                </c:pt>
              </c:numCache>
            </c:numRef>
          </c:val>
        </c:ser>
        <c:ser>
          <c:idx val="6"/>
          <c:order val="6"/>
          <c:tx>
            <c:strRef>
              <c:f>Sheet1!$H$106</c:f>
              <c:strCache>
                <c:ptCount val="1"/>
                <c:pt idx="0">
                  <c:v>Instagram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Sheet1!$A$107:$A$111</c:f>
              <c:strCache>
                <c:ptCount val="5"/>
                <c:pt idx="0">
                  <c:v>luxurybigisland.com</c:v>
                </c:pt>
                <c:pt idx="1">
                  <c:v>cbpacific.com</c:v>
                </c:pt>
                <c:pt idx="2">
                  <c:v>mauirealestate.net</c:v>
                </c:pt>
                <c:pt idx="3">
                  <c:v>hawaiilife.com</c:v>
                </c:pt>
                <c:pt idx="4">
                  <c:v>clarkhawaii.com</c:v>
                </c:pt>
              </c:strCache>
            </c:strRef>
          </c:cat>
          <c:val>
            <c:numRef>
              <c:f>Sheet1!$H$107:$H$111</c:f>
              <c:numCache>
                <c:formatCode>General</c:formatCode>
                <c:ptCount val="5"/>
                <c:pt idx="0">
                  <c:v>216</c:v>
                </c:pt>
                <c:pt idx="1">
                  <c:v>0</c:v>
                </c:pt>
                <c:pt idx="2">
                  <c:v>0</c:v>
                </c:pt>
                <c:pt idx="3">
                  <c:v>4794</c:v>
                </c:pt>
                <c:pt idx="4">
                  <c:v>129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845404480"/>
        <c:axId val="-845408832"/>
      </c:barChart>
      <c:catAx>
        <c:axId val="-845404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45408832"/>
        <c:crosses val="autoZero"/>
        <c:auto val="1"/>
        <c:lblAlgn val="ctr"/>
        <c:lblOffset val="100"/>
        <c:noMultiLvlLbl val="0"/>
      </c:catAx>
      <c:valAx>
        <c:axId val="-845408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45404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C66D5-35F2-4B2B-B66A-28018F619124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073D5-63C2-4933-B970-D96552757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81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B7E8A-1102-47A1-B1C3-36AE88809383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11EAB-687D-4AE4-B775-678A923E9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0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11EAB-687D-4AE4-B775-678A923E94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3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048" y="0"/>
            <a:ext cx="12188952" cy="6858000"/>
            <a:chOff x="3048" y="0"/>
            <a:chExt cx="12188952" cy="6858000"/>
          </a:xfrm>
        </p:grpSpPr>
        <p:sp>
          <p:nvSpPr>
            <p:cNvPr id="4" name="Rectangle 3"/>
            <p:cNvSpPr/>
            <p:nvPr/>
          </p:nvSpPr>
          <p:spPr>
            <a:xfrm>
              <a:off x="3048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1574798" y="3537161"/>
              <a:ext cx="9144001" cy="196717"/>
              <a:chOff x="1523999" y="4379129"/>
              <a:chExt cx="9144001" cy="196717"/>
            </a:xfrm>
          </p:grpSpPr>
          <p:sp>
            <p:nvSpPr>
              <p:cNvPr id="19" name="Rectangle 18" descr="Gold bar"/>
              <p:cNvSpPr>
                <a:spLocks noChangeArrowheads="1"/>
              </p:cNvSpPr>
              <p:nvPr/>
            </p:nvSpPr>
            <p:spPr bwMode="auto">
              <a:xfrm rot="16200000" flipH="1">
                <a:off x="2949872" y="2953256"/>
                <a:ext cx="196717" cy="3048463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>
                <a:reflection blurRad="6350" stA="50000" endA="300" endPos="38500" dist="50800" dir="5400000" sy="-100000" algn="bl" rotWithShape="0"/>
              </a:effectLst>
              <a:extLst/>
            </p:spPr>
            <p:txBody>
              <a:bodyPr wrap="none" anchor="ctr"/>
              <a:lstStyle/>
              <a:p>
                <a:pPr algn="ctr" eaLnBrk="1" hangingPunct="1"/>
                <a:endParaRPr 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" name="Rectangle 19" descr="Orange bar"/>
              <p:cNvSpPr>
                <a:spLocks noChangeArrowheads="1"/>
              </p:cNvSpPr>
              <p:nvPr/>
            </p:nvSpPr>
            <p:spPr bwMode="auto">
              <a:xfrm rot="16200000" flipH="1">
                <a:off x="5998335" y="2953256"/>
                <a:ext cx="196717" cy="3048463"/>
              </a:xfrm>
              <a:prstGeom prst="rect">
                <a:avLst/>
              </a:prstGeom>
              <a:solidFill>
                <a:schemeClr val="accent4"/>
              </a:solidFill>
              <a:ln w="9525">
                <a:noFill/>
                <a:miter lim="800000"/>
                <a:headEnd/>
                <a:tailEnd/>
              </a:ln>
              <a:effectLst>
                <a:reflection blurRad="6350" stA="50000" endA="300" endPos="38500" dist="50800" dir="5400000" sy="-100000" algn="bl" rotWithShape="0"/>
              </a:effectLst>
              <a:extLst/>
            </p:spPr>
            <p:txBody>
              <a:bodyPr wrap="none" anchor="ctr"/>
              <a:lstStyle/>
              <a:p>
                <a:pPr algn="ctr" eaLnBrk="1" hangingPunct="1"/>
                <a:endParaRPr 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" name="Rectangle 20" descr="Slate bar"/>
              <p:cNvSpPr>
                <a:spLocks noChangeArrowheads="1"/>
              </p:cNvSpPr>
              <p:nvPr/>
            </p:nvSpPr>
            <p:spPr bwMode="auto">
              <a:xfrm rot="16200000" flipH="1">
                <a:off x="9045410" y="2953256"/>
                <a:ext cx="196717" cy="3048463"/>
              </a:xfrm>
              <a:prstGeom prst="rect">
                <a:avLst/>
              </a:prstGeom>
              <a:solidFill>
                <a:schemeClr val="accent6"/>
              </a:solidFill>
              <a:ln w="9525">
                <a:noFill/>
                <a:miter lim="800000"/>
                <a:headEnd/>
                <a:tailEnd/>
              </a:ln>
              <a:effectLst>
                <a:reflection blurRad="6350" stA="50000" endA="300" endPos="38500" dist="50800" dir="5400000" sy="-100000" algn="bl" rotWithShape="0"/>
              </a:effectLst>
              <a:extLst/>
            </p:spPr>
            <p:txBody>
              <a:bodyPr wrap="none" anchor="ctr"/>
              <a:lstStyle/>
              <a:p>
                <a:pPr algn="ctr" eaLnBrk="1" hangingPunct="1"/>
                <a:endParaRPr 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56115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12610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5DE3B5DE-687E-4601-9C25-48F7ABE0D7C5}" type="datetime1">
              <a:rPr lang="en-US" smtClean="0"/>
              <a:t>5/11/2017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0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BFD467DE-D084-42AA-B27F-22F6084CB8BB}" type="datetime1">
              <a:rPr lang="en-US" smtClean="0"/>
              <a:t>5/11/2017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29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3782E027-C2A0-4932-A761-986BAD82B671}" type="datetime1">
              <a:rPr lang="en-US" smtClean="0"/>
              <a:t>5/11/2017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12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96AC42F1-294F-4AFB-8F78-2EF579F09459}" type="datetime1">
              <a:rPr lang="en-US" smtClean="0"/>
              <a:t>5/11/2017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07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1580A6EB-69F5-4723-B5E3-A6D9E36A957A}" type="datetime1">
              <a:rPr lang="en-US" smtClean="0"/>
              <a:t>5/11/2017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4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0FB02ED0-9CAE-481B-8D1D-B242F0282967}" type="datetime1">
              <a:rPr lang="en-US" smtClean="0"/>
              <a:t>5/11/2017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09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4696AB3F-7B84-45BD-A122-497866A73F4B}" type="datetime1">
              <a:rPr lang="en-US" smtClean="0"/>
              <a:t>5/11/2017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24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6395E536-1457-4CE4-8497-197239F05587}" type="datetime1">
              <a:rPr lang="en-US" smtClean="0"/>
              <a:t>5/11/2017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2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A4AF2F65-2726-4707-A7A6-DE21D14E80C5}" type="datetime1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341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1FA85564-6B99-4FC4-9CE3-22E750398B2E}" type="datetime1">
              <a:rPr lang="en-US" smtClean="0"/>
              <a:t>5/11/2017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59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2BCD2BEA-7F40-407D-B082-13022E8B2C99}" type="datetime1">
              <a:rPr lang="en-US" smtClean="0"/>
              <a:t>5/11/2017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0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6"/>
            <a:ext cx="12188952" cy="6858006"/>
            <a:chOff x="-2728" y="-5"/>
            <a:chExt cx="12188952" cy="6858006"/>
          </a:xfrm>
        </p:grpSpPr>
        <p:sp>
          <p:nvSpPr>
            <p:cNvPr id="26" name="Rectangle 25"/>
            <p:cNvSpPr/>
            <p:nvPr/>
          </p:nvSpPr>
          <p:spPr>
            <a:xfrm>
              <a:off x="-2728" y="1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-2727" y="-5"/>
              <a:ext cx="716424" cy="6858000"/>
              <a:chOff x="-2727" y="-5"/>
              <a:chExt cx="716424" cy="6858000"/>
            </a:xfrm>
          </p:grpSpPr>
          <p:grpSp>
            <p:nvGrpSpPr>
              <p:cNvPr id="40" name="Group 39"/>
              <p:cNvGrpSpPr/>
              <p:nvPr/>
            </p:nvGrpSpPr>
            <p:grpSpPr>
              <a:xfrm>
                <a:off x="-2727" y="-5"/>
                <a:ext cx="571473" cy="6858000"/>
                <a:chOff x="6048440" y="-936481"/>
                <a:chExt cx="196717" cy="9144001"/>
              </a:xfrm>
            </p:grpSpPr>
            <p:sp>
              <p:nvSpPr>
                <p:cNvPr id="46" name="Rectangle 45" descr="Gold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5159057"/>
                  <a:ext cx="196717" cy="3048463"/>
                </a:xfrm>
                <a:prstGeom prst="rect">
                  <a:avLst/>
                </a:prstGeom>
                <a:solidFill>
                  <a:schemeClr val="accent6"/>
                </a:soli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 eaLnBrk="1" hangingPunct="1"/>
                  <a:endParaRPr 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" name="Rectangle 46" descr="Orange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2110594"/>
                  <a:ext cx="196717" cy="3048463"/>
                </a:xfrm>
                <a:prstGeom prst="rect">
                  <a:avLst/>
                </a:prstGeom>
                <a:solidFill>
                  <a:schemeClr val="accent4"/>
                </a:soli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 eaLnBrk="1" hangingPunct="1"/>
                  <a:endParaRPr 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" name="Rectangle 47" descr="Slate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-936481"/>
                  <a:ext cx="196717" cy="304846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 eaLnBrk="1" hangingPunct="1"/>
                  <a:endParaRPr lang="en-US" sz="24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1" name="Group 40"/>
              <p:cNvGrpSpPr/>
              <p:nvPr/>
            </p:nvGrpSpPr>
            <p:grpSpPr>
              <a:xfrm>
                <a:off x="566005" y="-5"/>
                <a:ext cx="147692" cy="6858000"/>
                <a:chOff x="6048440" y="-936481"/>
                <a:chExt cx="196717" cy="9144001"/>
              </a:xfrm>
            </p:grpSpPr>
            <p:sp>
              <p:nvSpPr>
                <p:cNvPr id="43" name="Rectangle 42" descr="Gold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5159057"/>
                  <a:ext cx="196717" cy="3048463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6">
                        <a:lumMod val="40000"/>
                        <a:lumOff val="60000"/>
                      </a:schemeClr>
                    </a:gs>
                    <a:gs pos="100000">
                      <a:prstClr val="white"/>
                    </a:gs>
                  </a:gsLst>
                  <a:lin ang="0" scaled="1"/>
                  <a:tileRect/>
                </a:gra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lvl="0" algn="ctr"/>
                  <a:endParaRPr 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4" name="Rectangle 43" descr="Orange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2110594"/>
                  <a:ext cx="196717" cy="3048463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4">
                        <a:lumMod val="40000"/>
                        <a:lumOff val="60000"/>
                      </a:schemeClr>
                    </a:gs>
                    <a:gs pos="100000">
                      <a:prstClr val="white"/>
                    </a:gs>
                  </a:gsLst>
                  <a:lin ang="0" scaled="1"/>
                  <a:tileRect/>
                </a:gra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 eaLnBrk="1" hangingPunct="1"/>
                  <a:endParaRPr 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" name="Rectangle 44" descr="Slate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-936481"/>
                  <a:ext cx="196717" cy="3048463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1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0" scaled="1"/>
                  <a:tileRect/>
                </a:gra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 eaLnBrk="1" hangingPunct="1"/>
                  <a:endParaRPr lang="en-US" sz="2400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2" name="Rectangle 41"/>
              <p:cNvSpPr/>
              <p:nvPr/>
            </p:nvSpPr>
            <p:spPr>
              <a:xfrm>
                <a:off x="646782" y="-5"/>
                <a:ext cx="45719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CA734DBA-6852-4C6A-AB8B-E28C0C52CB53}" type="datetime1">
              <a:rPr lang="en-US" smtClean="0"/>
              <a:t>5/11/2017</a:t>
            </a:fld>
            <a:endParaRPr lang="en-US"/>
          </a:p>
        </p:txBody>
      </p:sp>
      <p:sp>
        <p:nvSpPr>
          <p:cNvPr id="3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8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908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April </a:t>
            </a:r>
            <a:r>
              <a:rPr lang="en-US" dirty="0"/>
              <a:t>1, </a:t>
            </a:r>
            <a:r>
              <a:rPr lang="en-US" dirty="0" smtClean="0"/>
              <a:t>2017 </a:t>
            </a:r>
            <a:r>
              <a:rPr lang="en-US" dirty="0"/>
              <a:t>– </a:t>
            </a:r>
            <a:r>
              <a:rPr lang="en-US" dirty="0" smtClean="0"/>
              <a:t>April 30 </a:t>
            </a:r>
            <a:r>
              <a:rPr lang="en-US" dirty="0" smtClean="0"/>
              <a:t>2017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LUXURYBIGISLAND.COM </a:t>
            </a:r>
            <a:r>
              <a:rPr lang="en-US" dirty="0"/>
              <a:t>Social Media Report</a:t>
            </a:r>
          </a:p>
        </p:txBody>
      </p:sp>
    </p:spTree>
    <p:extLst>
      <p:ext uri="{BB962C8B-B14F-4D97-AF65-F5344CB8AC3E}">
        <p14:creationId xmlns:p14="http://schemas.microsoft.com/office/powerpoint/2010/main" val="82198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Flow by Page (Main page)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4225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61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Conversions YTD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06102" y="5836598"/>
            <a:ext cx="6979796" cy="369332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a:rPr>
              <a:t>No value has been set per action, therefore benefit is $0.00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097" y="1945768"/>
            <a:ext cx="9183805" cy="363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085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LinkedIn </a:t>
            </a:r>
            <a:r>
              <a:rPr lang="en-US" dirty="0" err="1" smtClean="0"/>
              <a:t>PageViews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0740612"/>
              </p:ext>
            </p:extLst>
          </p:nvPr>
        </p:nvGraphicFramePr>
        <p:xfrm>
          <a:off x="838200" y="1879979"/>
          <a:ext cx="10515600" cy="4357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8196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Twitter Stats (Best Day and Time)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690688"/>
            <a:ext cx="10515599" cy="404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1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Twitter Stats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417733"/>
            <a:ext cx="10515599" cy="18002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4585" y="3313492"/>
            <a:ext cx="4082829" cy="274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15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Facebook Stats (Engagement)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3962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233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Facebook Stats (Audience)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8" y="1690687"/>
            <a:ext cx="5462517" cy="35997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0716" y="1690687"/>
            <a:ext cx="5053084" cy="3612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03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Facebook </a:t>
            </a:r>
            <a:r>
              <a:rPr lang="en-US" dirty="0" smtClean="0"/>
              <a:t>Reviews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7224" y="1690688"/>
            <a:ext cx="4835785" cy="364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96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Sessions by Source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7565991"/>
              </p:ext>
            </p:extLst>
          </p:nvPr>
        </p:nvGraphicFramePr>
        <p:xfrm>
          <a:off x="1174173" y="1690688"/>
          <a:ext cx="10338954" cy="4865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4011455"/>
              </p:ext>
            </p:extLst>
          </p:nvPr>
        </p:nvGraphicFramePr>
        <p:xfrm>
          <a:off x="988142" y="1500187"/>
          <a:ext cx="10087897" cy="4649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4427762"/>
              </p:ext>
            </p:extLst>
          </p:nvPr>
        </p:nvGraphicFramePr>
        <p:xfrm>
          <a:off x="838200" y="1500187"/>
          <a:ext cx="10515600" cy="5105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4343042"/>
              </p:ext>
            </p:extLst>
          </p:nvPr>
        </p:nvGraphicFramePr>
        <p:xfrm>
          <a:off x="988143" y="1500187"/>
          <a:ext cx="10087896" cy="4976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6687986"/>
              </p:ext>
            </p:extLst>
          </p:nvPr>
        </p:nvGraphicFramePr>
        <p:xfrm>
          <a:off x="988141" y="1500187"/>
          <a:ext cx="10087897" cy="4937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150734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 </a:t>
            </a:r>
            <a:r>
              <a:rPr lang="en-US" dirty="0"/>
              <a:t>from Social Sources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9958922"/>
              </p:ext>
            </p:extLst>
          </p:nvPr>
        </p:nvGraphicFramePr>
        <p:xfrm>
          <a:off x="838200" y="1527411"/>
          <a:ext cx="10515600" cy="4586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3003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 Traffic by Source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22334" y="6107184"/>
            <a:ext cx="7965642" cy="369332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a:rPr>
              <a:t>Facebook </a:t>
            </a:r>
            <a:r>
              <a:rPr lang="en-US" dirty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a:rPr>
              <a:t>Traffic value is high but needs to be verified for conversions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6235705"/>
              </p:ext>
            </p:extLst>
          </p:nvPr>
        </p:nvGraphicFramePr>
        <p:xfrm>
          <a:off x="838200" y="1652867"/>
          <a:ext cx="10515599" cy="4174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297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</a:t>
            </a:r>
            <a:r>
              <a:rPr lang="en-US" dirty="0"/>
              <a:t>Social Media Sources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9094959"/>
              </p:ext>
            </p:extLst>
          </p:nvPr>
        </p:nvGraphicFramePr>
        <p:xfrm>
          <a:off x="941696" y="1593987"/>
          <a:ext cx="10412104" cy="4458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3257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Competitor Stats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3797784"/>
              </p:ext>
            </p:extLst>
          </p:nvPr>
        </p:nvGraphicFramePr>
        <p:xfrm>
          <a:off x="838200" y="1485971"/>
          <a:ext cx="10515600" cy="46088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8824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Direct traffic from social media currently accounts for </a:t>
            </a:r>
            <a:r>
              <a:rPr lang="en-US" dirty="0" smtClean="0"/>
              <a:t>1.44% </a:t>
            </a:r>
            <a:r>
              <a:rPr lang="en-US" dirty="0"/>
              <a:t>of total traffic. </a:t>
            </a:r>
            <a:endParaRPr lang="en-US" dirty="0" smtClean="0"/>
          </a:p>
          <a:p>
            <a:r>
              <a:rPr lang="en-US" dirty="0"/>
              <a:t>Facebook is the top social media sites pushing traffic to the luxurybigisland.com website</a:t>
            </a:r>
          </a:p>
          <a:p>
            <a:r>
              <a:rPr lang="en-US" dirty="0" smtClean="0"/>
              <a:t>Facebook </a:t>
            </a:r>
            <a:r>
              <a:rPr lang="en-US" dirty="0"/>
              <a:t>traffic has the highest pages/session.</a:t>
            </a:r>
          </a:p>
          <a:p>
            <a:r>
              <a:rPr lang="en-US" dirty="0" smtClean="0"/>
              <a:t>Pinterest </a:t>
            </a:r>
            <a:r>
              <a:rPr lang="en-US" dirty="0"/>
              <a:t>have the highest average session duration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 Traffic Summary</a:t>
            </a:r>
          </a:p>
        </p:txBody>
      </p:sp>
    </p:spTree>
    <p:extLst>
      <p:ext uri="{BB962C8B-B14F-4D97-AF65-F5344CB8AC3E}">
        <p14:creationId xmlns:p14="http://schemas.microsoft.com/office/powerpoint/2010/main" val="3054081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Flow by Source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658482" cy="425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27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Flow </a:t>
            </a:r>
            <a:r>
              <a:rPr lang="en-US"/>
              <a:t>by </a:t>
            </a:r>
            <a:r>
              <a:rPr lang="en-US" smtClean="0"/>
              <a:t>Medium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2" y="1690688"/>
            <a:ext cx="10515598" cy="4236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289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level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tx2">
              <a:lumMod val="20000"/>
              <a:lumOff val="80000"/>
            </a:schemeClr>
          </a:solidFill>
        </a:ln>
      </a:spPr>
      <a:bodyPr wrap="none" rtlCol="0">
        <a:spAutoFit/>
      </a:bodyPr>
      <a:lstStyle>
        <a:defPPr>
          <a:defRPr dirty="0" err="1" smtClean="0">
            <a:ln>
              <a:solidFill>
                <a:schemeClr val="accent1">
                  <a:lumMod val="20000"/>
                  <a:lumOff val="80000"/>
                </a:schemeClr>
              </a:solidFill>
            </a:ln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 level design" id="{00E2FDB5-77A3-416C-8232-A2B8AB0B9A01}" vid="{6E3E8A63-E899-4F92-AFE5-C80B3CCFC0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63AA760-FEA7-44E2-BB85-0893DB8CD7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 design slides (Level design)</Template>
  <TotalTime>0</TotalTime>
  <Words>155</Words>
  <Application>Microsoft Office PowerPoint</Application>
  <PresentationFormat>Widescreen</PresentationFormat>
  <Paragraphs>33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Century Gothic</vt:lpstr>
      <vt:lpstr>Times New Roman</vt:lpstr>
      <vt:lpstr>Wingdings</vt:lpstr>
      <vt:lpstr>Presentation level design</vt:lpstr>
      <vt:lpstr>LUXURYBIGISLAND.COM Social Media Report</vt:lpstr>
      <vt:lpstr>Total Sessions by Source</vt:lpstr>
      <vt:lpstr>Traffic from Social Sources</vt:lpstr>
      <vt:lpstr>Social Media Traffic by Source</vt:lpstr>
      <vt:lpstr>Top Social Media Sources</vt:lpstr>
      <vt:lpstr>Competitor Stats</vt:lpstr>
      <vt:lpstr>Social Media Traffic Summary</vt:lpstr>
      <vt:lpstr>User Flow by Source</vt:lpstr>
      <vt:lpstr>User Flow by Medium</vt:lpstr>
      <vt:lpstr>User Flow by Page (Main page)</vt:lpstr>
      <vt:lpstr>Social Conversions YTD</vt:lpstr>
      <vt:lpstr>LinkedIn PageViews</vt:lpstr>
      <vt:lpstr>Twitter Stats (Best Day and Time)</vt:lpstr>
      <vt:lpstr>Twitter Stats</vt:lpstr>
      <vt:lpstr>Facebook Stats (Engagement)</vt:lpstr>
      <vt:lpstr>Facebook Stats (Audience)</vt:lpstr>
      <vt:lpstr>Facebook Reviews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2016-12-09T13:57:50Z</dcterms:created>
  <dcterms:modified xsi:type="dcterms:W3CDTF">2017-05-11T14:45:00Z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TC034605409991</vt:lpwstr>
  </property>
</Properties>
</file>